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charts/chart1.xml" ContentType="application/vnd.openxmlformats-officedocument.drawingml.chart+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9" r:id="rId2"/>
    <p:sldId id="285" r:id="rId3"/>
    <p:sldId id="286" r:id="rId4"/>
    <p:sldId id="287" r:id="rId5"/>
    <p:sldId id="260" r:id="rId6"/>
    <p:sldId id="269" r:id="rId7"/>
    <p:sldId id="280" r:id="rId8"/>
    <p:sldId id="268" r:id="rId9"/>
    <p:sldId id="281" r:id="rId10"/>
    <p:sldId id="282" r:id="rId11"/>
    <p:sldId id="283" r:id="rId12"/>
    <p:sldId id="284" r:id="rId13"/>
    <p:sldId id="276" r:id="rId14"/>
    <p:sldId id="271" r:id="rId15"/>
    <p:sldId id="272" r:id="rId16"/>
    <p:sldId id="273" r:id="rId17"/>
    <p:sldId id="290" r:id="rId18"/>
    <p:sldId id="278" r:id="rId19"/>
    <p:sldId id="279"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anchal Saxena" initials="A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9" autoAdjust="0"/>
    <p:restoredTop sz="88434" autoAdjust="0"/>
  </p:normalViewPr>
  <p:slideViewPr>
    <p:cSldViewPr>
      <p:cViewPr varScale="1">
        <p:scale>
          <a:sx n="81" d="100"/>
          <a:sy n="81" d="100"/>
        </p:scale>
        <p:origin x="-123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Income</c:v>
                </c:pt>
              </c:strCache>
            </c:strRef>
          </c:tx>
          <c:invertIfNegative val="0"/>
          <c:cat>
            <c:numRef>
              <c:f>Sheet1!$A$2:$A$4</c:f>
              <c:numCache>
                <c:formatCode>General</c:formatCode>
                <c:ptCount val="3"/>
                <c:pt idx="0">
                  <c:v>2009</c:v>
                </c:pt>
                <c:pt idx="1">
                  <c:v>2010</c:v>
                </c:pt>
                <c:pt idx="2">
                  <c:v>2011</c:v>
                </c:pt>
              </c:numCache>
            </c:numRef>
          </c:cat>
          <c:val>
            <c:numRef>
              <c:f>Sheet1!$B$2:$B$4</c:f>
              <c:numCache>
                <c:formatCode>General</c:formatCode>
                <c:ptCount val="3"/>
                <c:pt idx="0">
                  <c:v>847000</c:v>
                </c:pt>
                <c:pt idx="1">
                  <c:v>739981</c:v>
                </c:pt>
                <c:pt idx="2">
                  <c:v>850000</c:v>
                </c:pt>
              </c:numCache>
            </c:numRef>
          </c:val>
        </c:ser>
        <c:ser>
          <c:idx val="1"/>
          <c:order val="1"/>
          <c:tx>
            <c:strRef>
              <c:f>Sheet1!$C$1</c:f>
              <c:strCache>
                <c:ptCount val="1"/>
                <c:pt idx="0">
                  <c:v>From Give Campaign</c:v>
                </c:pt>
              </c:strCache>
            </c:strRef>
          </c:tx>
          <c:invertIfNegative val="0"/>
          <c:cat>
            <c:numRef>
              <c:f>Sheet1!$A$2:$A$4</c:f>
              <c:numCache>
                <c:formatCode>General</c:formatCode>
                <c:ptCount val="3"/>
                <c:pt idx="0">
                  <c:v>2009</c:v>
                </c:pt>
                <c:pt idx="1">
                  <c:v>2010</c:v>
                </c:pt>
                <c:pt idx="2">
                  <c:v>2011</c:v>
                </c:pt>
              </c:numCache>
            </c:numRef>
          </c:cat>
          <c:val>
            <c:numRef>
              <c:f>Sheet1!$C$2:$C$4</c:f>
              <c:numCache>
                <c:formatCode>General</c:formatCode>
                <c:ptCount val="3"/>
                <c:pt idx="0">
                  <c:v>315983</c:v>
                </c:pt>
                <c:pt idx="1">
                  <c:v>363504</c:v>
                </c:pt>
                <c:pt idx="2">
                  <c:v>326852</c:v>
                </c:pt>
              </c:numCache>
            </c:numRef>
          </c:val>
        </c:ser>
        <c:ser>
          <c:idx val="2"/>
          <c:order val="2"/>
          <c:tx>
            <c:strRef>
              <c:f>Sheet1!$D$1</c:f>
              <c:strCache>
                <c:ptCount val="1"/>
                <c:pt idx="0">
                  <c:v>Expense</c:v>
                </c:pt>
              </c:strCache>
            </c:strRef>
          </c:tx>
          <c:invertIfNegative val="0"/>
          <c:cat>
            <c:numRef>
              <c:f>Sheet1!$A$2:$A$4</c:f>
              <c:numCache>
                <c:formatCode>General</c:formatCode>
                <c:ptCount val="3"/>
                <c:pt idx="0">
                  <c:v>2009</c:v>
                </c:pt>
                <c:pt idx="1">
                  <c:v>2010</c:v>
                </c:pt>
                <c:pt idx="2">
                  <c:v>2011</c:v>
                </c:pt>
              </c:numCache>
            </c:numRef>
          </c:cat>
          <c:val>
            <c:numRef>
              <c:f>Sheet1!$D$2:$D$4</c:f>
              <c:numCache>
                <c:formatCode>General</c:formatCode>
                <c:ptCount val="3"/>
                <c:pt idx="0">
                  <c:v>597250</c:v>
                </c:pt>
                <c:pt idx="1">
                  <c:v>791069</c:v>
                </c:pt>
                <c:pt idx="2">
                  <c:v>851000</c:v>
                </c:pt>
              </c:numCache>
            </c:numRef>
          </c:val>
        </c:ser>
        <c:dLbls>
          <c:showLegendKey val="0"/>
          <c:showVal val="0"/>
          <c:showCatName val="0"/>
          <c:showSerName val="0"/>
          <c:showPercent val="0"/>
          <c:showBubbleSize val="0"/>
        </c:dLbls>
        <c:gapWidth val="150"/>
        <c:axId val="45077632"/>
        <c:axId val="45079168"/>
      </c:barChart>
      <c:catAx>
        <c:axId val="45077632"/>
        <c:scaling>
          <c:orientation val="minMax"/>
        </c:scaling>
        <c:delete val="0"/>
        <c:axPos val="b"/>
        <c:numFmt formatCode="General" sourceLinked="1"/>
        <c:majorTickMark val="out"/>
        <c:minorTickMark val="none"/>
        <c:tickLblPos val="nextTo"/>
        <c:crossAx val="45079168"/>
        <c:crosses val="autoZero"/>
        <c:auto val="1"/>
        <c:lblAlgn val="ctr"/>
        <c:lblOffset val="100"/>
        <c:noMultiLvlLbl val="0"/>
      </c:catAx>
      <c:valAx>
        <c:axId val="45079168"/>
        <c:scaling>
          <c:orientation val="minMax"/>
        </c:scaling>
        <c:delete val="0"/>
        <c:axPos val="l"/>
        <c:majorGridlines/>
        <c:numFmt formatCode="General" sourceLinked="1"/>
        <c:majorTickMark val="out"/>
        <c:minorTickMark val="none"/>
        <c:tickLblPos val="nextTo"/>
        <c:crossAx val="4507763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layout/>
      <c:overlay val="0"/>
    </c:title>
    <c:autoTitleDeleted val="0"/>
    <c:plotArea>
      <c:layout/>
      <c:barChart>
        <c:barDir val="col"/>
        <c:grouping val="clustered"/>
        <c:varyColors val="0"/>
        <c:ser>
          <c:idx val="0"/>
          <c:order val="0"/>
          <c:tx>
            <c:strRef>
              <c:f>Sheet1!$B$1</c:f>
              <c:strCache>
                <c:ptCount val="1"/>
                <c:pt idx="0">
                  <c:v>%GDP </c:v>
                </c:pt>
              </c:strCache>
            </c:strRef>
          </c:tx>
          <c:invertIfNegative val="0"/>
          <c:cat>
            <c:strRef>
              <c:f>Sheet1!$A$2:$A$5</c:f>
              <c:strCache>
                <c:ptCount val="4"/>
                <c:pt idx="0">
                  <c:v>USA</c:v>
                </c:pt>
                <c:pt idx="1">
                  <c:v>UK</c:v>
                </c:pt>
                <c:pt idx="2">
                  <c:v>Mexico</c:v>
                </c:pt>
                <c:pt idx="3">
                  <c:v>India</c:v>
                </c:pt>
              </c:strCache>
            </c:strRef>
          </c:cat>
          <c:val>
            <c:numRef>
              <c:f>Sheet1!$B$2:$B$5</c:f>
              <c:numCache>
                <c:formatCode>General</c:formatCode>
                <c:ptCount val="4"/>
                <c:pt idx="0">
                  <c:v>5.3</c:v>
                </c:pt>
                <c:pt idx="1">
                  <c:v>5.6</c:v>
                </c:pt>
                <c:pt idx="2">
                  <c:v>5.5</c:v>
                </c:pt>
                <c:pt idx="3">
                  <c:v>3.2</c:v>
                </c:pt>
              </c:numCache>
            </c:numRef>
          </c:val>
        </c:ser>
        <c:dLbls>
          <c:dLblPos val="outEnd"/>
          <c:showLegendKey val="0"/>
          <c:showVal val="1"/>
          <c:showCatName val="0"/>
          <c:showSerName val="0"/>
          <c:showPercent val="0"/>
          <c:showBubbleSize val="0"/>
        </c:dLbls>
        <c:gapWidth val="150"/>
        <c:axId val="45534208"/>
        <c:axId val="45536000"/>
      </c:barChart>
      <c:catAx>
        <c:axId val="45534208"/>
        <c:scaling>
          <c:orientation val="minMax"/>
        </c:scaling>
        <c:delete val="0"/>
        <c:axPos val="b"/>
        <c:majorTickMark val="out"/>
        <c:minorTickMark val="none"/>
        <c:tickLblPos val="nextTo"/>
        <c:crossAx val="45536000"/>
        <c:crosses val="autoZero"/>
        <c:auto val="1"/>
        <c:lblAlgn val="ctr"/>
        <c:lblOffset val="100"/>
        <c:noMultiLvlLbl val="0"/>
      </c:catAx>
      <c:valAx>
        <c:axId val="45536000"/>
        <c:scaling>
          <c:orientation val="minMax"/>
        </c:scaling>
        <c:delete val="0"/>
        <c:axPos val="l"/>
        <c:majorGridlines/>
        <c:numFmt formatCode="General" sourceLinked="1"/>
        <c:majorTickMark val="out"/>
        <c:minorTickMark val="none"/>
        <c:tickLblPos val="nextTo"/>
        <c:crossAx val="4553420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8"/>
    </mc:Choice>
    <mc:Fallback>
      <c:style val="28"/>
    </mc:Fallback>
  </mc:AlternateContent>
  <c:chart>
    <c:title>
      <c:layout/>
      <c:overlay val="0"/>
    </c:title>
    <c:autoTitleDeleted val="0"/>
    <c:plotArea>
      <c:layout/>
      <c:barChart>
        <c:barDir val="col"/>
        <c:grouping val="clustered"/>
        <c:varyColors val="0"/>
        <c:ser>
          <c:idx val="0"/>
          <c:order val="0"/>
          <c:tx>
            <c:strRef>
              <c:f>Sheet1!$B$1</c:f>
              <c:strCache>
                <c:ptCount val="1"/>
                <c:pt idx="0">
                  <c:v>Per capita</c:v>
                </c:pt>
              </c:strCache>
            </c:strRef>
          </c:tx>
          <c:invertIfNegative val="0"/>
          <c:cat>
            <c:strRef>
              <c:f>Sheet1!$A$2:$A$5</c:f>
              <c:strCache>
                <c:ptCount val="4"/>
                <c:pt idx="0">
                  <c:v>USA</c:v>
                </c:pt>
                <c:pt idx="1">
                  <c:v>UK</c:v>
                </c:pt>
                <c:pt idx="2">
                  <c:v>Mexico</c:v>
                </c:pt>
                <c:pt idx="3">
                  <c:v>India</c:v>
                </c:pt>
              </c:strCache>
            </c:strRef>
          </c:cat>
          <c:val>
            <c:numRef>
              <c:f>Sheet1!$B$2:$B$5</c:f>
              <c:numCache>
                <c:formatCode>"$"#,##0_);[Red]\("$"#,##0\)</c:formatCode>
                <c:ptCount val="4"/>
                <c:pt idx="0">
                  <c:v>2160</c:v>
                </c:pt>
                <c:pt idx="1">
                  <c:v>2120</c:v>
                </c:pt>
                <c:pt idx="2">
                  <c:v>441</c:v>
                </c:pt>
                <c:pt idx="3">
                  <c:v>23</c:v>
                </c:pt>
              </c:numCache>
            </c:numRef>
          </c:val>
        </c:ser>
        <c:dLbls>
          <c:dLblPos val="outEnd"/>
          <c:showLegendKey val="0"/>
          <c:showVal val="1"/>
          <c:showCatName val="0"/>
          <c:showSerName val="0"/>
          <c:showPercent val="0"/>
          <c:showBubbleSize val="0"/>
        </c:dLbls>
        <c:gapWidth val="150"/>
        <c:axId val="45843968"/>
        <c:axId val="45845504"/>
      </c:barChart>
      <c:catAx>
        <c:axId val="45843968"/>
        <c:scaling>
          <c:orientation val="minMax"/>
        </c:scaling>
        <c:delete val="0"/>
        <c:axPos val="b"/>
        <c:majorTickMark val="out"/>
        <c:minorTickMark val="none"/>
        <c:tickLblPos val="nextTo"/>
        <c:crossAx val="45845504"/>
        <c:crosses val="autoZero"/>
        <c:auto val="1"/>
        <c:lblAlgn val="ctr"/>
        <c:lblOffset val="100"/>
        <c:noMultiLvlLbl val="0"/>
      </c:catAx>
      <c:valAx>
        <c:axId val="45845504"/>
        <c:scaling>
          <c:orientation val="minMax"/>
        </c:scaling>
        <c:delete val="0"/>
        <c:axPos val="l"/>
        <c:majorGridlines/>
        <c:numFmt formatCode="&quot;$&quot;#,##0_);[Red]\(&quot;$&quot;#,##0\)" sourceLinked="1"/>
        <c:majorTickMark val="out"/>
        <c:minorTickMark val="none"/>
        <c:tickLblPos val="nextTo"/>
        <c:crossAx val="4584396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4D7718-C23C-4C64-BE1A-6F547CBDCA4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CBA7CEF3-BA58-456A-90DC-9BC7B324DC98}">
      <dgm:prSet phldrT="[Text]"/>
      <dgm:spPr>
        <a:solidFill>
          <a:schemeClr val="accent3"/>
        </a:solidFill>
        <a:ln>
          <a:solidFill>
            <a:schemeClr val="tx1"/>
          </a:solidFill>
        </a:ln>
      </dgm:spPr>
      <dgm:t>
        <a:bodyPr/>
        <a:lstStyle/>
        <a:p>
          <a:r>
            <a:rPr lang="en-US" dirty="0" smtClean="0"/>
            <a:t>Asha World wide</a:t>
          </a:r>
          <a:endParaRPr lang="en-US" dirty="0"/>
        </a:p>
      </dgm:t>
    </dgm:pt>
    <dgm:pt modelId="{C8BCC47C-141B-4C3A-95AE-D037DD51B437}" type="parTrans" cxnId="{22266990-E0F7-4B9F-9889-AA773E47F6E3}">
      <dgm:prSet/>
      <dgm:spPr/>
      <dgm:t>
        <a:bodyPr/>
        <a:lstStyle/>
        <a:p>
          <a:endParaRPr lang="en-US"/>
        </a:p>
      </dgm:t>
    </dgm:pt>
    <dgm:pt modelId="{467E8CE2-1C45-424B-B281-A84470F258B5}" type="sibTrans" cxnId="{22266990-E0F7-4B9F-9889-AA773E47F6E3}">
      <dgm:prSet/>
      <dgm:spPr/>
      <dgm:t>
        <a:bodyPr/>
        <a:lstStyle/>
        <a:p>
          <a:endParaRPr lang="en-US"/>
        </a:p>
      </dgm:t>
    </dgm:pt>
    <dgm:pt modelId="{DE80C478-17AC-4E1F-BD15-414540E63E02}">
      <dgm:prSet phldrT="[Text]"/>
      <dgm:spPr>
        <a:noFill/>
        <a:ln>
          <a:solidFill>
            <a:schemeClr val="tx1"/>
          </a:solidFill>
        </a:ln>
      </dgm:spPr>
      <dgm:t>
        <a:bodyPr/>
        <a:lstStyle/>
        <a:p>
          <a:r>
            <a:rPr lang="en-US" dirty="0" smtClean="0"/>
            <a:t>Started in 1991 in Berkeley</a:t>
          </a:r>
          <a:endParaRPr lang="en-US" dirty="0"/>
        </a:p>
      </dgm:t>
    </dgm:pt>
    <dgm:pt modelId="{F4F31EBC-4EC9-46A6-B95A-547165418D0C}" type="parTrans" cxnId="{79514114-4821-4F45-915D-96BEE69A63FC}">
      <dgm:prSet/>
      <dgm:spPr/>
      <dgm:t>
        <a:bodyPr/>
        <a:lstStyle/>
        <a:p>
          <a:endParaRPr lang="en-US"/>
        </a:p>
      </dgm:t>
    </dgm:pt>
    <dgm:pt modelId="{6856BD2B-15B0-4FF9-895F-1C0B62859213}" type="sibTrans" cxnId="{79514114-4821-4F45-915D-96BEE69A63FC}">
      <dgm:prSet/>
      <dgm:spPr/>
      <dgm:t>
        <a:bodyPr/>
        <a:lstStyle/>
        <a:p>
          <a:endParaRPr lang="en-US"/>
        </a:p>
      </dgm:t>
    </dgm:pt>
    <dgm:pt modelId="{D9F6E771-9185-44E1-885F-42C86A58F2FB}">
      <dgm:prSet phldrT="[Text]"/>
      <dgm:spPr>
        <a:noFill/>
        <a:ln>
          <a:solidFill>
            <a:schemeClr val="tx1"/>
          </a:solidFill>
        </a:ln>
      </dgm:spPr>
      <dgm:t>
        <a:bodyPr/>
        <a:lstStyle/>
        <a:p>
          <a:r>
            <a:rPr lang="en-US" dirty="0" smtClean="0"/>
            <a:t>67 chapters world-wide</a:t>
          </a:r>
          <a:endParaRPr lang="en-US" dirty="0"/>
        </a:p>
      </dgm:t>
    </dgm:pt>
    <dgm:pt modelId="{75ADBE39-30EA-46E6-B1BB-90A2C8B337A1}" type="parTrans" cxnId="{F4ED603C-B962-4A1E-A06E-606C76DD8FAC}">
      <dgm:prSet/>
      <dgm:spPr/>
      <dgm:t>
        <a:bodyPr/>
        <a:lstStyle/>
        <a:p>
          <a:endParaRPr lang="en-US"/>
        </a:p>
      </dgm:t>
    </dgm:pt>
    <dgm:pt modelId="{84B4CCF4-3AB7-4FCE-989E-AF683B3FB826}" type="sibTrans" cxnId="{F4ED603C-B962-4A1E-A06E-606C76DD8FAC}">
      <dgm:prSet/>
      <dgm:spPr/>
      <dgm:t>
        <a:bodyPr/>
        <a:lstStyle/>
        <a:p>
          <a:endParaRPr lang="en-US"/>
        </a:p>
      </dgm:t>
    </dgm:pt>
    <dgm:pt modelId="{DD1ACDE1-D86A-4EBD-9741-34C0F7571DCC}">
      <dgm:prSet phldrT="[Text]"/>
      <dgm:spPr>
        <a:solidFill>
          <a:schemeClr val="accent3"/>
        </a:solidFill>
        <a:ln>
          <a:solidFill>
            <a:schemeClr val="tx1"/>
          </a:solidFill>
        </a:ln>
      </dgm:spPr>
      <dgm:t>
        <a:bodyPr/>
        <a:lstStyle/>
        <a:p>
          <a:r>
            <a:rPr lang="en-US" dirty="0" smtClean="0"/>
            <a:t>Seattle Chapter</a:t>
          </a:r>
          <a:endParaRPr lang="en-US" dirty="0"/>
        </a:p>
      </dgm:t>
    </dgm:pt>
    <dgm:pt modelId="{C506A6AD-93F8-4BBA-98B0-0BA023C7FB07}" type="parTrans" cxnId="{E6026E21-8C04-46CA-BCA2-80C0ACE270D8}">
      <dgm:prSet/>
      <dgm:spPr/>
      <dgm:t>
        <a:bodyPr/>
        <a:lstStyle/>
        <a:p>
          <a:endParaRPr lang="en-US"/>
        </a:p>
      </dgm:t>
    </dgm:pt>
    <dgm:pt modelId="{30C31F71-20B1-4A47-B275-8FF7A6D5CEF7}" type="sibTrans" cxnId="{E6026E21-8C04-46CA-BCA2-80C0ACE270D8}">
      <dgm:prSet/>
      <dgm:spPr/>
      <dgm:t>
        <a:bodyPr/>
        <a:lstStyle/>
        <a:p>
          <a:endParaRPr lang="en-US"/>
        </a:p>
      </dgm:t>
    </dgm:pt>
    <dgm:pt modelId="{9F3678ED-E495-4AAC-8943-9E572F93D9D9}">
      <dgm:prSet phldrT="[Text]"/>
      <dgm:spPr>
        <a:ln>
          <a:solidFill>
            <a:schemeClr val="tx1"/>
          </a:solidFill>
        </a:ln>
      </dgm:spPr>
      <dgm:t>
        <a:bodyPr/>
        <a:lstStyle/>
        <a:p>
          <a:r>
            <a:rPr lang="en-US" dirty="0" smtClean="0"/>
            <a:t>Started in 1994</a:t>
          </a:r>
          <a:endParaRPr lang="en-US" dirty="0"/>
        </a:p>
      </dgm:t>
    </dgm:pt>
    <dgm:pt modelId="{4A88EA08-7C86-4422-9F37-560F1C08D24A}" type="parTrans" cxnId="{555F782D-EAF6-4D21-8565-E84C096BDE4E}">
      <dgm:prSet/>
      <dgm:spPr/>
      <dgm:t>
        <a:bodyPr/>
        <a:lstStyle/>
        <a:p>
          <a:endParaRPr lang="en-US"/>
        </a:p>
      </dgm:t>
    </dgm:pt>
    <dgm:pt modelId="{8F3322B2-2C5D-4E28-9895-BA8C9E9E4C21}" type="sibTrans" cxnId="{555F782D-EAF6-4D21-8565-E84C096BDE4E}">
      <dgm:prSet/>
      <dgm:spPr/>
      <dgm:t>
        <a:bodyPr/>
        <a:lstStyle/>
        <a:p>
          <a:endParaRPr lang="en-US"/>
        </a:p>
      </dgm:t>
    </dgm:pt>
    <dgm:pt modelId="{15CAC7E2-06E9-4412-A365-A5A77A2FDD40}">
      <dgm:prSet phldrT="[Text]"/>
      <dgm:spPr>
        <a:ln>
          <a:solidFill>
            <a:schemeClr val="tx1"/>
          </a:solidFill>
        </a:ln>
      </dgm:spPr>
      <dgm:t>
        <a:bodyPr/>
        <a:lstStyle/>
        <a:p>
          <a:r>
            <a:rPr lang="en-US" dirty="0" smtClean="0">
              <a:solidFill>
                <a:schemeClr val="tx1"/>
              </a:solidFill>
            </a:rPr>
            <a:t>76 project partners since inception</a:t>
          </a:r>
          <a:endParaRPr lang="en-US" dirty="0">
            <a:solidFill>
              <a:schemeClr val="tx1"/>
            </a:solidFill>
          </a:endParaRPr>
        </a:p>
      </dgm:t>
    </dgm:pt>
    <dgm:pt modelId="{78EB6985-4A15-4CCA-BD6E-D4F14A19A492}" type="parTrans" cxnId="{41527718-3141-4337-AB75-D89CD959D690}">
      <dgm:prSet/>
      <dgm:spPr/>
      <dgm:t>
        <a:bodyPr/>
        <a:lstStyle/>
        <a:p>
          <a:endParaRPr lang="en-US"/>
        </a:p>
      </dgm:t>
    </dgm:pt>
    <dgm:pt modelId="{6CA79B19-A9E7-47AB-9CD6-C759FAB92335}" type="sibTrans" cxnId="{41527718-3141-4337-AB75-D89CD959D690}">
      <dgm:prSet/>
      <dgm:spPr/>
      <dgm:t>
        <a:bodyPr/>
        <a:lstStyle/>
        <a:p>
          <a:endParaRPr lang="en-US"/>
        </a:p>
      </dgm:t>
    </dgm:pt>
    <dgm:pt modelId="{AEF5379F-B1A9-45CB-864B-9D2739C2848B}">
      <dgm:prSet phldrT="[Text]"/>
      <dgm:spPr>
        <a:noFill/>
        <a:ln>
          <a:solidFill>
            <a:schemeClr val="tx1"/>
          </a:solidFill>
        </a:ln>
      </dgm:spPr>
      <dgm:t>
        <a:bodyPr/>
        <a:lstStyle/>
        <a:p>
          <a:r>
            <a:rPr lang="en-US" dirty="0" smtClean="0"/>
            <a:t>Supported more than 400 Project Partners since inception</a:t>
          </a:r>
          <a:endParaRPr lang="en-US" dirty="0"/>
        </a:p>
      </dgm:t>
    </dgm:pt>
    <dgm:pt modelId="{F6E1BEC5-DB87-47AA-B2BE-697D6CE466F8}" type="parTrans" cxnId="{0D154567-A015-491F-A986-4EAB8C72CA54}">
      <dgm:prSet/>
      <dgm:spPr/>
      <dgm:t>
        <a:bodyPr/>
        <a:lstStyle/>
        <a:p>
          <a:endParaRPr lang="en-US"/>
        </a:p>
      </dgm:t>
    </dgm:pt>
    <dgm:pt modelId="{83119EE9-B7C7-4D1F-8516-FE9F981A086C}" type="sibTrans" cxnId="{0D154567-A015-491F-A986-4EAB8C72CA54}">
      <dgm:prSet/>
      <dgm:spPr/>
      <dgm:t>
        <a:bodyPr/>
        <a:lstStyle/>
        <a:p>
          <a:endParaRPr lang="en-US"/>
        </a:p>
      </dgm:t>
    </dgm:pt>
    <dgm:pt modelId="{CA3CCA68-E2CE-4B40-BCCD-DE32ED137ACE}">
      <dgm:prSet phldrT="[Text]"/>
      <dgm:spPr>
        <a:ln>
          <a:solidFill>
            <a:schemeClr val="tx1"/>
          </a:solidFill>
        </a:ln>
      </dgm:spPr>
      <dgm:t>
        <a:bodyPr/>
        <a:lstStyle/>
        <a:p>
          <a:r>
            <a:rPr lang="en-US" dirty="0" smtClean="0">
              <a:solidFill>
                <a:schemeClr val="tx1"/>
              </a:solidFill>
            </a:rPr>
            <a:t>Largest Asha Chapter</a:t>
          </a:r>
          <a:endParaRPr lang="en-US" dirty="0">
            <a:solidFill>
              <a:schemeClr val="tx1"/>
            </a:solidFill>
          </a:endParaRPr>
        </a:p>
      </dgm:t>
    </dgm:pt>
    <dgm:pt modelId="{71EBF70E-31C9-4FD8-B2A9-AA131438CCCD}" type="parTrans" cxnId="{B3B7BEB2-E673-42CF-93C6-90D37F5F66A8}">
      <dgm:prSet/>
      <dgm:spPr/>
      <dgm:t>
        <a:bodyPr/>
        <a:lstStyle/>
        <a:p>
          <a:endParaRPr lang="en-US"/>
        </a:p>
      </dgm:t>
    </dgm:pt>
    <dgm:pt modelId="{C08F49DB-41F4-46D9-BB5A-4CEB291D629F}" type="sibTrans" cxnId="{B3B7BEB2-E673-42CF-93C6-90D37F5F66A8}">
      <dgm:prSet/>
      <dgm:spPr/>
      <dgm:t>
        <a:bodyPr/>
        <a:lstStyle/>
        <a:p>
          <a:endParaRPr lang="en-US"/>
        </a:p>
      </dgm:t>
    </dgm:pt>
    <dgm:pt modelId="{C85467EE-3339-4EFD-B14F-9445B881A5C6}">
      <dgm:prSet phldrT="[Text]"/>
      <dgm:spPr>
        <a:ln>
          <a:solidFill>
            <a:schemeClr val="tx1"/>
          </a:solidFill>
        </a:ln>
      </dgm:spPr>
      <dgm:t>
        <a:bodyPr/>
        <a:lstStyle/>
        <a:p>
          <a:r>
            <a:rPr lang="en-US" dirty="0" smtClean="0">
              <a:solidFill>
                <a:schemeClr val="tx1"/>
              </a:solidFill>
            </a:rPr>
            <a:t>About 2.5 million disbursed in last 3 years</a:t>
          </a:r>
          <a:endParaRPr lang="en-US" dirty="0">
            <a:solidFill>
              <a:schemeClr val="tx1"/>
            </a:solidFill>
          </a:endParaRPr>
        </a:p>
      </dgm:t>
    </dgm:pt>
    <dgm:pt modelId="{67EC139E-B920-442A-8547-6873EC63A9C4}" type="parTrans" cxnId="{F7B09EC0-CD70-4487-8688-A100E5BF82BE}">
      <dgm:prSet/>
      <dgm:spPr/>
      <dgm:t>
        <a:bodyPr/>
        <a:lstStyle/>
        <a:p>
          <a:endParaRPr lang="en-US"/>
        </a:p>
      </dgm:t>
    </dgm:pt>
    <dgm:pt modelId="{C181091C-91C3-4ED3-B411-7C7349C76E8B}" type="sibTrans" cxnId="{F7B09EC0-CD70-4487-8688-A100E5BF82BE}">
      <dgm:prSet/>
      <dgm:spPr/>
      <dgm:t>
        <a:bodyPr/>
        <a:lstStyle/>
        <a:p>
          <a:endParaRPr lang="en-US"/>
        </a:p>
      </dgm:t>
    </dgm:pt>
    <dgm:pt modelId="{7B43AAAA-EF08-483E-85FA-4AF9C8DFBBE4}">
      <dgm:prSet phldrT="[Text]"/>
      <dgm:spPr>
        <a:noFill/>
        <a:ln>
          <a:solidFill>
            <a:schemeClr val="tx1"/>
          </a:solidFill>
        </a:ln>
      </dgm:spPr>
      <dgm:t>
        <a:bodyPr/>
        <a:lstStyle/>
        <a:p>
          <a:r>
            <a:rPr lang="en-US" dirty="0" smtClean="0"/>
            <a:t>Close to 9 million Funds disbursed in last 3 years</a:t>
          </a:r>
          <a:endParaRPr lang="en-US" dirty="0"/>
        </a:p>
      </dgm:t>
    </dgm:pt>
    <dgm:pt modelId="{75B3E136-79E2-4762-AFD2-CCE4B928E668}" type="parTrans" cxnId="{A185D1D2-13D7-489B-B94C-99133D46CB91}">
      <dgm:prSet/>
      <dgm:spPr/>
      <dgm:t>
        <a:bodyPr/>
        <a:lstStyle/>
        <a:p>
          <a:endParaRPr lang="en-US"/>
        </a:p>
      </dgm:t>
    </dgm:pt>
    <dgm:pt modelId="{0D75F50B-318C-4AF7-BB5E-02F3AC4A4668}" type="sibTrans" cxnId="{A185D1D2-13D7-489B-B94C-99133D46CB91}">
      <dgm:prSet/>
      <dgm:spPr/>
      <dgm:t>
        <a:bodyPr/>
        <a:lstStyle/>
        <a:p>
          <a:endParaRPr lang="en-US"/>
        </a:p>
      </dgm:t>
    </dgm:pt>
    <dgm:pt modelId="{6AAD8955-64A0-4169-9F8E-E366710E085B}" type="pres">
      <dgm:prSet presAssocID="{234D7718-C23C-4C64-BE1A-6F547CBDCA41}" presName="linearFlow" presStyleCnt="0">
        <dgm:presLayoutVars>
          <dgm:dir/>
          <dgm:animLvl val="lvl"/>
          <dgm:resizeHandles val="exact"/>
        </dgm:presLayoutVars>
      </dgm:prSet>
      <dgm:spPr/>
      <dgm:t>
        <a:bodyPr/>
        <a:lstStyle/>
        <a:p>
          <a:endParaRPr lang="en-US"/>
        </a:p>
      </dgm:t>
    </dgm:pt>
    <dgm:pt modelId="{2C130C01-1EC0-4C76-B14C-9411D86C2BBE}" type="pres">
      <dgm:prSet presAssocID="{CBA7CEF3-BA58-456A-90DC-9BC7B324DC98}" presName="composite" presStyleCnt="0"/>
      <dgm:spPr/>
    </dgm:pt>
    <dgm:pt modelId="{F68B32CA-66B1-4D53-A256-EB88F7199208}" type="pres">
      <dgm:prSet presAssocID="{CBA7CEF3-BA58-456A-90DC-9BC7B324DC98}" presName="parentText" presStyleLbl="alignNode1" presStyleIdx="0" presStyleCnt="2">
        <dgm:presLayoutVars>
          <dgm:chMax val="1"/>
          <dgm:bulletEnabled val="1"/>
        </dgm:presLayoutVars>
      </dgm:prSet>
      <dgm:spPr/>
      <dgm:t>
        <a:bodyPr/>
        <a:lstStyle/>
        <a:p>
          <a:endParaRPr lang="en-US"/>
        </a:p>
      </dgm:t>
    </dgm:pt>
    <dgm:pt modelId="{3E8D5D1E-2E0A-42E3-BFC3-59E7B3808BE5}" type="pres">
      <dgm:prSet presAssocID="{CBA7CEF3-BA58-456A-90DC-9BC7B324DC98}" presName="descendantText" presStyleLbl="alignAcc1" presStyleIdx="0" presStyleCnt="2">
        <dgm:presLayoutVars>
          <dgm:bulletEnabled val="1"/>
        </dgm:presLayoutVars>
      </dgm:prSet>
      <dgm:spPr/>
      <dgm:t>
        <a:bodyPr/>
        <a:lstStyle/>
        <a:p>
          <a:endParaRPr lang="en-US"/>
        </a:p>
      </dgm:t>
    </dgm:pt>
    <dgm:pt modelId="{8939E61D-8035-4DFC-BE79-261775B85727}" type="pres">
      <dgm:prSet presAssocID="{467E8CE2-1C45-424B-B281-A84470F258B5}" presName="sp" presStyleCnt="0"/>
      <dgm:spPr/>
    </dgm:pt>
    <dgm:pt modelId="{B0886F37-9CD7-4D30-A37D-C58F27C8739B}" type="pres">
      <dgm:prSet presAssocID="{DD1ACDE1-D86A-4EBD-9741-34C0F7571DCC}" presName="composite" presStyleCnt="0"/>
      <dgm:spPr/>
    </dgm:pt>
    <dgm:pt modelId="{770C6457-94B5-46E4-AA48-DFEA26751060}" type="pres">
      <dgm:prSet presAssocID="{DD1ACDE1-D86A-4EBD-9741-34C0F7571DCC}" presName="parentText" presStyleLbl="alignNode1" presStyleIdx="1" presStyleCnt="2">
        <dgm:presLayoutVars>
          <dgm:chMax val="1"/>
          <dgm:bulletEnabled val="1"/>
        </dgm:presLayoutVars>
      </dgm:prSet>
      <dgm:spPr/>
      <dgm:t>
        <a:bodyPr/>
        <a:lstStyle/>
        <a:p>
          <a:endParaRPr lang="en-US"/>
        </a:p>
      </dgm:t>
    </dgm:pt>
    <dgm:pt modelId="{BD2831A7-74C8-4D72-8499-4D3E254504BF}" type="pres">
      <dgm:prSet presAssocID="{DD1ACDE1-D86A-4EBD-9741-34C0F7571DCC}" presName="descendantText" presStyleLbl="alignAcc1" presStyleIdx="1" presStyleCnt="2">
        <dgm:presLayoutVars>
          <dgm:bulletEnabled val="1"/>
        </dgm:presLayoutVars>
      </dgm:prSet>
      <dgm:spPr/>
      <dgm:t>
        <a:bodyPr/>
        <a:lstStyle/>
        <a:p>
          <a:endParaRPr lang="en-US"/>
        </a:p>
      </dgm:t>
    </dgm:pt>
  </dgm:ptLst>
  <dgm:cxnLst>
    <dgm:cxn modelId="{9B35109E-2937-4D6D-B3B3-02723B223B38}" type="presOf" srcId="{AEF5379F-B1A9-45CB-864B-9D2739C2848B}" destId="{3E8D5D1E-2E0A-42E3-BFC3-59E7B3808BE5}" srcOrd="0" destOrd="3" presId="urn:microsoft.com/office/officeart/2005/8/layout/chevron2"/>
    <dgm:cxn modelId="{B3B7BEB2-E673-42CF-93C6-90D37F5F66A8}" srcId="{DD1ACDE1-D86A-4EBD-9741-34C0F7571DCC}" destId="{CA3CCA68-E2CE-4B40-BCCD-DE32ED137ACE}" srcOrd="1" destOrd="0" parTransId="{71EBF70E-31C9-4FD8-B2A9-AA131438CCCD}" sibTransId="{C08F49DB-41F4-46D9-BB5A-4CEB291D629F}"/>
    <dgm:cxn modelId="{D4222C66-F893-42A4-8561-ECAC245E9B8E}" type="presOf" srcId="{DD1ACDE1-D86A-4EBD-9741-34C0F7571DCC}" destId="{770C6457-94B5-46E4-AA48-DFEA26751060}" srcOrd="0" destOrd="0" presId="urn:microsoft.com/office/officeart/2005/8/layout/chevron2"/>
    <dgm:cxn modelId="{E6026E21-8C04-46CA-BCA2-80C0ACE270D8}" srcId="{234D7718-C23C-4C64-BE1A-6F547CBDCA41}" destId="{DD1ACDE1-D86A-4EBD-9741-34C0F7571DCC}" srcOrd="1" destOrd="0" parTransId="{C506A6AD-93F8-4BBA-98B0-0BA023C7FB07}" sibTransId="{30C31F71-20B1-4A47-B275-8FF7A6D5CEF7}"/>
    <dgm:cxn modelId="{982BD133-967A-46B1-96BA-0EE920108FA2}" type="presOf" srcId="{DE80C478-17AC-4E1F-BD15-414540E63E02}" destId="{3E8D5D1E-2E0A-42E3-BFC3-59E7B3808BE5}" srcOrd="0" destOrd="0" presId="urn:microsoft.com/office/officeart/2005/8/layout/chevron2"/>
    <dgm:cxn modelId="{3281E003-D0F5-483A-8081-E6B1C0FAF5E1}" type="presOf" srcId="{D9F6E771-9185-44E1-885F-42C86A58F2FB}" destId="{3E8D5D1E-2E0A-42E3-BFC3-59E7B3808BE5}" srcOrd="0" destOrd="1" presId="urn:microsoft.com/office/officeart/2005/8/layout/chevron2"/>
    <dgm:cxn modelId="{66250AE8-1557-44B8-A19D-9A1B3E869BE3}" type="presOf" srcId="{7B43AAAA-EF08-483E-85FA-4AF9C8DFBBE4}" destId="{3E8D5D1E-2E0A-42E3-BFC3-59E7B3808BE5}" srcOrd="0" destOrd="2" presId="urn:microsoft.com/office/officeart/2005/8/layout/chevron2"/>
    <dgm:cxn modelId="{AD1AADB7-585E-4DCD-BF66-482C8E7A0634}" type="presOf" srcId="{CBA7CEF3-BA58-456A-90DC-9BC7B324DC98}" destId="{F68B32CA-66B1-4D53-A256-EB88F7199208}" srcOrd="0" destOrd="0" presId="urn:microsoft.com/office/officeart/2005/8/layout/chevron2"/>
    <dgm:cxn modelId="{0359F0D2-01C1-473A-BBA9-666F9A50FA1A}" type="presOf" srcId="{9F3678ED-E495-4AAC-8943-9E572F93D9D9}" destId="{BD2831A7-74C8-4D72-8499-4D3E254504BF}" srcOrd="0" destOrd="0" presId="urn:microsoft.com/office/officeart/2005/8/layout/chevron2"/>
    <dgm:cxn modelId="{79514114-4821-4F45-915D-96BEE69A63FC}" srcId="{CBA7CEF3-BA58-456A-90DC-9BC7B324DC98}" destId="{DE80C478-17AC-4E1F-BD15-414540E63E02}" srcOrd="0" destOrd="0" parTransId="{F4F31EBC-4EC9-46A6-B95A-547165418D0C}" sibTransId="{6856BD2B-15B0-4FF9-895F-1C0B62859213}"/>
    <dgm:cxn modelId="{555F782D-EAF6-4D21-8565-E84C096BDE4E}" srcId="{DD1ACDE1-D86A-4EBD-9741-34C0F7571DCC}" destId="{9F3678ED-E495-4AAC-8943-9E572F93D9D9}" srcOrd="0" destOrd="0" parTransId="{4A88EA08-7C86-4422-9F37-560F1C08D24A}" sibTransId="{8F3322B2-2C5D-4E28-9895-BA8C9E9E4C21}"/>
    <dgm:cxn modelId="{D622015F-1770-4903-A970-1998DF9A4B78}" type="presOf" srcId="{234D7718-C23C-4C64-BE1A-6F547CBDCA41}" destId="{6AAD8955-64A0-4169-9F8E-E366710E085B}" srcOrd="0" destOrd="0" presId="urn:microsoft.com/office/officeart/2005/8/layout/chevron2"/>
    <dgm:cxn modelId="{F7B09EC0-CD70-4487-8688-A100E5BF82BE}" srcId="{DD1ACDE1-D86A-4EBD-9741-34C0F7571DCC}" destId="{C85467EE-3339-4EFD-B14F-9445B881A5C6}" srcOrd="2" destOrd="0" parTransId="{67EC139E-B920-442A-8547-6873EC63A9C4}" sibTransId="{C181091C-91C3-4ED3-B411-7C7349C76E8B}"/>
    <dgm:cxn modelId="{446B0CA3-7E06-4923-9C12-0F739E5B27CF}" type="presOf" srcId="{CA3CCA68-E2CE-4B40-BCCD-DE32ED137ACE}" destId="{BD2831A7-74C8-4D72-8499-4D3E254504BF}" srcOrd="0" destOrd="1" presId="urn:microsoft.com/office/officeart/2005/8/layout/chevron2"/>
    <dgm:cxn modelId="{41527718-3141-4337-AB75-D89CD959D690}" srcId="{DD1ACDE1-D86A-4EBD-9741-34C0F7571DCC}" destId="{15CAC7E2-06E9-4412-A365-A5A77A2FDD40}" srcOrd="3" destOrd="0" parTransId="{78EB6985-4A15-4CCA-BD6E-D4F14A19A492}" sibTransId="{6CA79B19-A9E7-47AB-9CD6-C759FAB92335}"/>
    <dgm:cxn modelId="{F4ED603C-B962-4A1E-A06E-606C76DD8FAC}" srcId="{CBA7CEF3-BA58-456A-90DC-9BC7B324DC98}" destId="{D9F6E771-9185-44E1-885F-42C86A58F2FB}" srcOrd="1" destOrd="0" parTransId="{75ADBE39-30EA-46E6-B1BB-90A2C8B337A1}" sibTransId="{84B4CCF4-3AB7-4FCE-989E-AF683B3FB826}"/>
    <dgm:cxn modelId="{A185D1D2-13D7-489B-B94C-99133D46CB91}" srcId="{CBA7CEF3-BA58-456A-90DC-9BC7B324DC98}" destId="{7B43AAAA-EF08-483E-85FA-4AF9C8DFBBE4}" srcOrd="2" destOrd="0" parTransId="{75B3E136-79E2-4762-AFD2-CCE4B928E668}" sibTransId="{0D75F50B-318C-4AF7-BB5E-02F3AC4A4668}"/>
    <dgm:cxn modelId="{22266990-E0F7-4B9F-9889-AA773E47F6E3}" srcId="{234D7718-C23C-4C64-BE1A-6F547CBDCA41}" destId="{CBA7CEF3-BA58-456A-90DC-9BC7B324DC98}" srcOrd="0" destOrd="0" parTransId="{C8BCC47C-141B-4C3A-95AE-D037DD51B437}" sibTransId="{467E8CE2-1C45-424B-B281-A84470F258B5}"/>
    <dgm:cxn modelId="{0D154567-A015-491F-A986-4EAB8C72CA54}" srcId="{CBA7CEF3-BA58-456A-90DC-9BC7B324DC98}" destId="{AEF5379F-B1A9-45CB-864B-9D2739C2848B}" srcOrd="3" destOrd="0" parTransId="{F6E1BEC5-DB87-47AA-B2BE-697D6CE466F8}" sibTransId="{83119EE9-B7C7-4D1F-8516-FE9F981A086C}"/>
    <dgm:cxn modelId="{AA55296F-9EF8-4226-BDEC-A36706C122AE}" type="presOf" srcId="{15CAC7E2-06E9-4412-A365-A5A77A2FDD40}" destId="{BD2831A7-74C8-4D72-8499-4D3E254504BF}" srcOrd="0" destOrd="3" presId="urn:microsoft.com/office/officeart/2005/8/layout/chevron2"/>
    <dgm:cxn modelId="{731311E8-53AE-4C0E-973C-07A09CB972BD}" type="presOf" srcId="{C85467EE-3339-4EFD-B14F-9445B881A5C6}" destId="{BD2831A7-74C8-4D72-8499-4D3E254504BF}" srcOrd="0" destOrd="2" presId="urn:microsoft.com/office/officeart/2005/8/layout/chevron2"/>
    <dgm:cxn modelId="{E3B1CFDB-62A6-4B30-9B51-2D85DE2F07CD}" type="presParOf" srcId="{6AAD8955-64A0-4169-9F8E-E366710E085B}" destId="{2C130C01-1EC0-4C76-B14C-9411D86C2BBE}" srcOrd="0" destOrd="0" presId="urn:microsoft.com/office/officeart/2005/8/layout/chevron2"/>
    <dgm:cxn modelId="{9C3876E0-45CD-4926-9F3A-978B4FE0F445}" type="presParOf" srcId="{2C130C01-1EC0-4C76-B14C-9411D86C2BBE}" destId="{F68B32CA-66B1-4D53-A256-EB88F7199208}" srcOrd="0" destOrd="0" presId="urn:microsoft.com/office/officeart/2005/8/layout/chevron2"/>
    <dgm:cxn modelId="{56F83C53-013F-4882-AC31-DBD0FE3D6AE2}" type="presParOf" srcId="{2C130C01-1EC0-4C76-B14C-9411D86C2BBE}" destId="{3E8D5D1E-2E0A-42E3-BFC3-59E7B3808BE5}" srcOrd="1" destOrd="0" presId="urn:microsoft.com/office/officeart/2005/8/layout/chevron2"/>
    <dgm:cxn modelId="{27FBE7CC-4D47-41B5-936E-84DAD834D604}" type="presParOf" srcId="{6AAD8955-64A0-4169-9F8E-E366710E085B}" destId="{8939E61D-8035-4DFC-BE79-261775B85727}" srcOrd="1" destOrd="0" presId="urn:microsoft.com/office/officeart/2005/8/layout/chevron2"/>
    <dgm:cxn modelId="{742AB928-C1E3-4CE9-9722-1044EFAF46B8}" type="presParOf" srcId="{6AAD8955-64A0-4169-9F8E-E366710E085B}" destId="{B0886F37-9CD7-4D30-A37D-C58F27C8739B}" srcOrd="2" destOrd="0" presId="urn:microsoft.com/office/officeart/2005/8/layout/chevron2"/>
    <dgm:cxn modelId="{D8296B40-DEBD-448F-B088-72F04FF272CE}" type="presParOf" srcId="{B0886F37-9CD7-4D30-A37D-C58F27C8739B}" destId="{770C6457-94B5-46E4-AA48-DFEA26751060}" srcOrd="0" destOrd="0" presId="urn:microsoft.com/office/officeart/2005/8/layout/chevron2"/>
    <dgm:cxn modelId="{BCF6B179-811B-4D7E-A9BA-306FBD39BF09}" type="presParOf" srcId="{B0886F37-9CD7-4D30-A37D-C58F27C8739B}" destId="{BD2831A7-74C8-4D72-8499-4D3E254504BF}"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864985-ADB7-4D0C-8BD2-EE92EEC548E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851647C-6FC1-4DB2-B6E9-D9EB030231FD}">
      <dgm:prSet phldrT="[Text]"/>
      <dgm:spPr>
        <a:solidFill>
          <a:schemeClr val="accent3"/>
        </a:solidFill>
      </dgm:spPr>
      <dgm:t>
        <a:bodyPr/>
        <a:lstStyle/>
        <a:p>
          <a:r>
            <a:rPr lang="en-US" dirty="0" smtClean="0"/>
            <a:t>Support projects in India</a:t>
          </a:r>
          <a:endParaRPr lang="en-US" dirty="0"/>
        </a:p>
      </dgm:t>
    </dgm:pt>
    <dgm:pt modelId="{3AD737B3-C2A5-4DB1-AEF8-1EA7D47B982D}" type="parTrans" cxnId="{B300A229-3917-4F04-B36D-BC144BDA584C}">
      <dgm:prSet/>
      <dgm:spPr/>
      <dgm:t>
        <a:bodyPr/>
        <a:lstStyle/>
        <a:p>
          <a:endParaRPr lang="en-US"/>
        </a:p>
      </dgm:t>
    </dgm:pt>
    <dgm:pt modelId="{56F6E2AC-4036-4C72-AC9D-BC57E779A985}" type="sibTrans" cxnId="{B300A229-3917-4F04-B36D-BC144BDA584C}">
      <dgm:prSet/>
      <dgm:spPr/>
      <dgm:t>
        <a:bodyPr/>
        <a:lstStyle/>
        <a:p>
          <a:endParaRPr lang="en-US"/>
        </a:p>
      </dgm:t>
    </dgm:pt>
    <dgm:pt modelId="{247B2B05-E855-4164-825F-796D897DA1D7}">
      <dgm:prSet phldrT="[Text]"/>
      <dgm:spPr>
        <a:solidFill>
          <a:schemeClr val="accent3"/>
        </a:solidFill>
      </dgm:spPr>
      <dgm:t>
        <a:bodyPr/>
        <a:lstStyle/>
        <a:p>
          <a:r>
            <a:rPr lang="en-US" dirty="0" smtClean="0"/>
            <a:t>Raise Awareness in the local community</a:t>
          </a:r>
          <a:endParaRPr lang="en-US" dirty="0"/>
        </a:p>
      </dgm:t>
    </dgm:pt>
    <dgm:pt modelId="{C8EED489-A3A2-452E-BB14-0F5BCCA30516}" type="parTrans" cxnId="{324FA3BD-BB96-437B-969D-D7CC248DC074}">
      <dgm:prSet/>
      <dgm:spPr/>
      <dgm:t>
        <a:bodyPr/>
        <a:lstStyle/>
        <a:p>
          <a:endParaRPr lang="en-US"/>
        </a:p>
      </dgm:t>
    </dgm:pt>
    <dgm:pt modelId="{A9E1E70F-54B0-4266-9236-59584EB316EB}" type="sibTrans" cxnId="{324FA3BD-BB96-437B-969D-D7CC248DC074}">
      <dgm:prSet/>
      <dgm:spPr/>
      <dgm:t>
        <a:bodyPr/>
        <a:lstStyle/>
        <a:p>
          <a:endParaRPr lang="en-US"/>
        </a:p>
      </dgm:t>
    </dgm:pt>
    <dgm:pt modelId="{02748A8E-AD4C-4384-AD26-1A69C0633093}">
      <dgm:prSet/>
      <dgm:spPr>
        <a:solidFill>
          <a:schemeClr val="accent3"/>
        </a:solidFill>
      </dgm:spPr>
      <dgm:t>
        <a:bodyPr/>
        <a:lstStyle/>
        <a:p>
          <a:r>
            <a:rPr lang="en-US" dirty="0" smtClean="0"/>
            <a:t>Advocate for policy change</a:t>
          </a:r>
          <a:endParaRPr lang="en-US" dirty="0">
            <a:solidFill>
              <a:schemeClr val="tx1"/>
            </a:solidFill>
            <a:cs typeface="Arial" pitchFamily="34" charset="0"/>
          </a:endParaRPr>
        </a:p>
      </dgm:t>
    </dgm:pt>
    <dgm:pt modelId="{C81EC83C-DC4E-4F19-AF5E-83A8E1B75F30}" type="parTrans" cxnId="{481DA69F-3B23-4593-A605-369BD9F93691}">
      <dgm:prSet/>
      <dgm:spPr/>
      <dgm:t>
        <a:bodyPr/>
        <a:lstStyle/>
        <a:p>
          <a:endParaRPr lang="en-US"/>
        </a:p>
      </dgm:t>
    </dgm:pt>
    <dgm:pt modelId="{A6AC3A4D-674B-4409-9907-8BB1A00D19F5}" type="sibTrans" cxnId="{481DA69F-3B23-4593-A605-369BD9F93691}">
      <dgm:prSet/>
      <dgm:spPr/>
      <dgm:t>
        <a:bodyPr/>
        <a:lstStyle/>
        <a:p>
          <a:endParaRPr lang="en-US"/>
        </a:p>
      </dgm:t>
    </dgm:pt>
    <dgm:pt modelId="{092DFF21-78AB-44CB-9266-F2ECB1D2B519}">
      <dgm:prSet/>
      <dgm:spPr>
        <a:solidFill>
          <a:schemeClr val="accent3"/>
        </a:solidFill>
      </dgm:spPr>
      <dgm:t>
        <a:bodyPr/>
        <a:lstStyle/>
        <a:p>
          <a:r>
            <a:rPr lang="en-US" dirty="0" smtClean="0"/>
            <a:t>Outreach &amp; Fundraising</a:t>
          </a:r>
          <a:endParaRPr lang="en-US" dirty="0"/>
        </a:p>
      </dgm:t>
    </dgm:pt>
    <dgm:pt modelId="{558F0712-8D30-4D89-BE0F-4D6416BB8AF6}" type="parTrans" cxnId="{B2B8559E-00D5-44F7-B572-51336CDB1FF2}">
      <dgm:prSet/>
      <dgm:spPr/>
      <dgm:t>
        <a:bodyPr/>
        <a:lstStyle/>
        <a:p>
          <a:endParaRPr lang="en-US"/>
        </a:p>
      </dgm:t>
    </dgm:pt>
    <dgm:pt modelId="{C4818FEC-D0A0-4B49-988C-E6E16DAC5D50}" type="sibTrans" cxnId="{B2B8559E-00D5-44F7-B572-51336CDB1FF2}">
      <dgm:prSet/>
      <dgm:spPr/>
      <dgm:t>
        <a:bodyPr/>
        <a:lstStyle/>
        <a:p>
          <a:endParaRPr lang="en-US"/>
        </a:p>
      </dgm:t>
    </dgm:pt>
    <dgm:pt modelId="{D626C524-420D-431F-9C99-F3921202C4BB}">
      <dgm:prSet/>
      <dgm:spPr>
        <a:noFill/>
        <a:ln>
          <a:solidFill>
            <a:schemeClr val="tx1">
              <a:alpha val="90000"/>
            </a:schemeClr>
          </a:solidFill>
        </a:ln>
      </dgm:spPr>
      <dgm:t>
        <a:bodyPr/>
        <a:lstStyle/>
        <a:p>
          <a:r>
            <a:rPr lang="en-US" dirty="0" smtClean="0">
              <a:solidFill>
                <a:schemeClr val="tx1"/>
              </a:solidFill>
              <a:cs typeface="Arial" pitchFamily="34" charset="0"/>
            </a:rPr>
            <a:t>Examples: Right to education, Right to information</a:t>
          </a:r>
          <a:endParaRPr lang="en-US" dirty="0">
            <a:solidFill>
              <a:schemeClr val="tx1"/>
            </a:solidFill>
          </a:endParaRPr>
        </a:p>
      </dgm:t>
    </dgm:pt>
    <dgm:pt modelId="{B6E03167-69DC-43A3-999F-D5DF6C499774}" type="parTrans" cxnId="{D4758DB9-4EF1-4E3A-B0AE-ACF41837B4D8}">
      <dgm:prSet/>
      <dgm:spPr/>
      <dgm:t>
        <a:bodyPr/>
        <a:lstStyle/>
        <a:p>
          <a:endParaRPr lang="en-US"/>
        </a:p>
      </dgm:t>
    </dgm:pt>
    <dgm:pt modelId="{1B633163-7C5C-47B8-AEB5-713D080BFACF}" type="sibTrans" cxnId="{D4758DB9-4EF1-4E3A-B0AE-ACF41837B4D8}">
      <dgm:prSet/>
      <dgm:spPr/>
      <dgm:t>
        <a:bodyPr/>
        <a:lstStyle/>
        <a:p>
          <a:endParaRPr lang="en-US"/>
        </a:p>
      </dgm:t>
    </dgm:pt>
    <dgm:pt modelId="{82E51E5B-ADB4-48A4-B011-C85DE961FB3A}">
      <dgm:prSet/>
      <dgm:spPr>
        <a:noFill/>
        <a:ln>
          <a:solidFill>
            <a:schemeClr val="tx1">
              <a:alpha val="90000"/>
            </a:schemeClr>
          </a:solidFill>
        </a:ln>
      </dgm:spPr>
      <dgm:t>
        <a:bodyPr/>
        <a:lstStyle/>
        <a:p>
          <a:r>
            <a:rPr lang="en-US" dirty="0" smtClean="0">
              <a:solidFill>
                <a:schemeClr val="tx1"/>
              </a:solidFill>
              <a:cs typeface="Arial" pitchFamily="34" charset="0"/>
            </a:rPr>
            <a:t>Giving Campaign</a:t>
          </a:r>
          <a:endParaRPr lang="en-US" dirty="0">
            <a:solidFill>
              <a:schemeClr val="tx1"/>
            </a:solidFill>
          </a:endParaRPr>
        </a:p>
      </dgm:t>
    </dgm:pt>
    <dgm:pt modelId="{8E8BD930-9001-4BF1-9499-D41C2FC68BBC}" type="parTrans" cxnId="{22046A6D-CA00-42F8-AE9C-5677A44CCD7E}">
      <dgm:prSet/>
      <dgm:spPr/>
      <dgm:t>
        <a:bodyPr/>
        <a:lstStyle/>
        <a:p>
          <a:endParaRPr lang="en-US"/>
        </a:p>
      </dgm:t>
    </dgm:pt>
    <dgm:pt modelId="{16227C33-0232-4F24-B45C-2970476DE208}" type="sibTrans" cxnId="{22046A6D-CA00-42F8-AE9C-5677A44CCD7E}">
      <dgm:prSet/>
      <dgm:spPr/>
      <dgm:t>
        <a:bodyPr/>
        <a:lstStyle/>
        <a:p>
          <a:endParaRPr lang="en-US"/>
        </a:p>
      </dgm:t>
    </dgm:pt>
    <dgm:pt modelId="{E764E073-A46E-4049-AD58-83BA416E9220}">
      <dgm:prSet/>
      <dgm:spPr>
        <a:noFill/>
        <a:ln>
          <a:solidFill>
            <a:schemeClr val="tx1">
              <a:alpha val="90000"/>
            </a:schemeClr>
          </a:solidFill>
        </a:ln>
      </dgm:spPr>
      <dgm:t>
        <a:bodyPr/>
        <a:lstStyle/>
        <a:p>
          <a:r>
            <a:rPr lang="en-US" dirty="0" smtClean="0">
              <a:solidFill>
                <a:schemeClr val="tx1"/>
              </a:solidFill>
              <a:cs typeface="Arial" pitchFamily="34" charset="0"/>
            </a:rPr>
            <a:t>Endurance events – run / bike / climb</a:t>
          </a:r>
          <a:endParaRPr lang="en-US" dirty="0">
            <a:solidFill>
              <a:schemeClr val="tx1"/>
            </a:solidFill>
          </a:endParaRPr>
        </a:p>
      </dgm:t>
    </dgm:pt>
    <dgm:pt modelId="{4CA52876-14A7-4C20-876E-DD6CD90E51F3}" type="parTrans" cxnId="{3272E763-0362-4D92-B8D0-531E9B94BD21}">
      <dgm:prSet/>
      <dgm:spPr/>
      <dgm:t>
        <a:bodyPr/>
        <a:lstStyle/>
        <a:p>
          <a:endParaRPr lang="en-US"/>
        </a:p>
      </dgm:t>
    </dgm:pt>
    <dgm:pt modelId="{7FB1B475-A417-48B0-97FC-DF0C03D6FF10}" type="sibTrans" cxnId="{3272E763-0362-4D92-B8D0-531E9B94BD21}">
      <dgm:prSet/>
      <dgm:spPr/>
      <dgm:t>
        <a:bodyPr/>
        <a:lstStyle/>
        <a:p>
          <a:endParaRPr lang="en-US"/>
        </a:p>
      </dgm:t>
    </dgm:pt>
    <dgm:pt modelId="{0A258DBF-5D4E-4993-ACE0-42196207772F}">
      <dgm:prSet/>
      <dgm:spPr>
        <a:noFill/>
        <a:ln>
          <a:solidFill>
            <a:schemeClr val="tx1">
              <a:alpha val="90000"/>
            </a:schemeClr>
          </a:solidFill>
        </a:ln>
      </dgm:spPr>
      <dgm:t>
        <a:bodyPr/>
        <a:lstStyle/>
        <a:p>
          <a:r>
            <a:rPr lang="en-US" dirty="0" smtClean="0">
              <a:solidFill>
                <a:schemeClr val="tx1"/>
              </a:solidFill>
              <a:cs typeface="Arial" pitchFamily="34" charset="0"/>
            </a:rPr>
            <a:t>Concerts and other cultural events</a:t>
          </a:r>
          <a:endParaRPr lang="en-US" dirty="0">
            <a:solidFill>
              <a:schemeClr val="tx1"/>
            </a:solidFill>
          </a:endParaRPr>
        </a:p>
      </dgm:t>
    </dgm:pt>
    <dgm:pt modelId="{4E270C48-25EE-4AC8-A7CB-5589099819FC}" type="parTrans" cxnId="{5EB00C43-D9F2-463A-8FB9-48B442C7EF45}">
      <dgm:prSet/>
      <dgm:spPr/>
      <dgm:t>
        <a:bodyPr/>
        <a:lstStyle/>
        <a:p>
          <a:endParaRPr lang="en-US"/>
        </a:p>
      </dgm:t>
    </dgm:pt>
    <dgm:pt modelId="{ABC9D6D5-5232-481F-B840-FE3622B11FB0}" type="sibTrans" cxnId="{5EB00C43-D9F2-463A-8FB9-48B442C7EF45}">
      <dgm:prSet/>
      <dgm:spPr/>
      <dgm:t>
        <a:bodyPr/>
        <a:lstStyle/>
        <a:p>
          <a:endParaRPr lang="en-US"/>
        </a:p>
      </dgm:t>
    </dgm:pt>
    <dgm:pt modelId="{9A1CB330-A7DE-4D54-8580-65D9D3BA6F15}">
      <dgm:prSet phldrT="[Text]"/>
      <dgm:spPr>
        <a:solidFill>
          <a:schemeClr val="accent3"/>
        </a:solidFill>
        <a:ln>
          <a:solidFill>
            <a:schemeClr val="tx1">
              <a:alpha val="90000"/>
            </a:schemeClr>
          </a:solidFill>
        </a:ln>
      </dgm:spPr>
      <dgm:t>
        <a:bodyPr/>
        <a:lstStyle/>
        <a:p>
          <a:r>
            <a:rPr lang="en-US" dirty="0" smtClean="0"/>
            <a:t>Talks, film screenings</a:t>
          </a:r>
          <a:endParaRPr lang="en-US" dirty="0"/>
        </a:p>
      </dgm:t>
    </dgm:pt>
    <dgm:pt modelId="{086CB2F3-A1B1-4138-B49F-1269146EAB07}" type="parTrans" cxnId="{2C43C43D-5E7D-4676-B9B5-01CE32E29827}">
      <dgm:prSet/>
      <dgm:spPr/>
      <dgm:t>
        <a:bodyPr/>
        <a:lstStyle/>
        <a:p>
          <a:endParaRPr lang="en-US"/>
        </a:p>
      </dgm:t>
    </dgm:pt>
    <dgm:pt modelId="{2BFD4893-4EF6-4EFD-AD56-EFCAAD9D5E6F}" type="sibTrans" cxnId="{2C43C43D-5E7D-4676-B9B5-01CE32E29827}">
      <dgm:prSet/>
      <dgm:spPr/>
      <dgm:t>
        <a:bodyPr/>
        <a:lstStyle/>
        <a:p>
          <a:endParaRPr lang="en-US"/>
        </a:p>
      </dgm:t>
    </dgm:pt>
    <dgm:pt modelId="{715B8CDB-E434-44B9-9DA1-7722E6156ACC}">
      <dgm:prSet phldrT="[Text]"/>
      <dgm:spPr>
        <a:solidFill>
          <a:schemeClr val="accent3"/>
        </a:solidFill>
        <a:ln>
          <a:solidFill>
            <a:schemeClr val="tx1">
              <a:alpha val="90000"/>
            </a:schemeClr>
          </a:solidFill>
        </a:ln>
      </dgm:spPr>
      <dgm:t>
        <a:bodyPr/>
        <a:lstStyle/>
        <a:p>
          <a:r>
            <a:rPr lang="en-US" dirty="0" smtClean="0"/>
            <a:t>40+ projects all over India</a:t>
          </a:r>
          <a:endParaRPr lang="en-US" dirty="0"/>
        </a:p>
      </dgm:t>
    </dgm:pt>
    <dgm:pt modelId="{3A9762D8-7FF9-4EBD-ACEA-60757A19F862}" type="parTrans" cxnId="{4F8F1B50-ADAD-487C-A3BF-4A0EB3AB4657}">
      <dgm:prSet/>
      <dgm:spPr/>
      <dgm:t>
        <a:bodyPr/>
        <a:lstStyle/>
        <a:p>
          <a:endParaRPr lang="en-US"/>
        </a:p>
      </dgm:t>
    </dgm:pt>
    <dgm:pt modelId="{BB4878A3-17EE-413E-97E7-1798F5DD0B68}" type="sibTrans" cxnId="{4F8F1B50-ADAD-487C-A3BF-4A0EB3AB4657}">
      <dgm:prSet/>
      <dgm:spPr/>
      <dgm:t>
        <a:bodyPr/>
        <a:lstStyle/>
        <a:p>
          <a:endParaRPr lang="en-US"/>
        </a:p>
      </dgm:t>
    </dgm:pt>
    <dgm:pt modelId="{CAA1DD2A-6435-48CD-8234-63CE43C7DFE8}">
      <dgm:prSet phldrT="[Text]"/>
      <dgm:spPr>
        <a:solidFill>
          <a:schemeClr val="accent3"/>
        </a:solidFill>
        <a:ln>
          <a:solidFill>
            <a:schemeClr val="tx1">
              <a:alpha val="90000"/>
            </a:schemeClr>
          </a:solidFill>
        </a:ln>
      </dgm:spPr>
      <dgm:t>
        <a:bodyPr/>
        <a:lstStyle/>
        <a:p>
          <a:r>
            <a:rPr lang="en-US" dirty="0" smtClean="0"/>
            <a:t>Education, healthcare, gender and livelihood issues</a:t>
          </a:r>
          <a:endParaRPr lang="en-US" dirty="0"/>
        </a:p>
      </dgm:t>
    </dgm:pt>
    <dgm:pt modelId="{B23793AE-8812-4FF3-A1D3-F0E4EBC30512}" type="parTrans" cxnId="{46BD0933-7F39-4FFE-8C0A-516488CD32B2}">
      <dgm:prSet/>
      <dgm:spPr/>
      <dgm:t>
        <a:bodyPr/>
        <a:lstStyle/>
        <a:p>
          <a:endParaRPr lang="en-US"/>
        </a:p>
      </dgm:t>
    </dgm:pt>
    <dgm:pt modelId="{F5EDE6A1-25C0-49DB-99EA-64DEC483AB01}" type="sibTrans" cxnId="{46BD0933-7F39-4FFE-8C0A-516488CD32B2}">
      <dgm:prSet/>
      <dgm:spPr/>
      <dgm:t>
        <a:bodyPr/>
        <a:lstStyle/>
        <a:p>
          <a:endParaRPr lang="en-US"/>
        </a:p>
      </dgm:t>
    </dgm:pt>
    <dgm:pt modelId="{0C4AF41A-E1AC-48EE-B7D3-5F5605EC526F}">
      <dgm:prSet phldrT="[Text]"/>
      <dgm:spPr>
        <a:solidFill>
          <a:schemeClr val="accent3"/>
        </a:solidFill>
        <a:ln>
          <a:solidFill>
            <a:schemeClr val="tx1">
              <a:alpha val="90000"/>
            </a:schemeClr>
          </a:solidFill>
        </a:ln>
      </dgm:spPr>
      <dgm:t>
        <a:bodyPr/>
        <a:lstStyle/>
        <a:p>
          <a:r>
            <a:rPr lang="en-US" dirty="0" smtClean="0"/>
            <a:t>Workshops, meetings</a:t>
          </a:r>
          <a:endParaRPr lang="en-US" dirty="0"/>
        </a:p>
      </dgm:t>
    </dgm:pt>
    <dgm:pt modelId="{F7213712-84E0-41BC-A960-60C38031CA13}" type="parTrans" cxnId="{293E8456-483E-45A9-8A39-0F105C25D04D}">
      <dgm:prSet/>
      <dgm:spPr/>
      <dgm:t>
        <a:bodyPr/>
        <a:lstStyle/>
        <a:p>
          <a:endParaRPr lang="en-US"/>
        </a:p>
      </dgm:t>
    </dgm:pt>
    <dgm:pt modelId="{711DF4D8-4F9D-4EDB-9709-341194CEB6AF}" type="sibTrans" cxnId="{293E8456-483E-45A9-8A39-0F105C25D04D}">
      <dgm:prSet/>
      <dgm:spPr/>
      <dgm:t>
        <a:bodyPr/>
        <a:lstStyle/>
        <a:p>
          <a:endParaRPr lang="en-US"/>
        </a:p>
      </dgm:t>
    </dgm:pt>
    <dgm:pt modelId="{C750D705-B38C-42CC-8F3F-24A00E8C64BE}">
      <dgm:prSet/>
      <dgm:spPr>
        <a:noFill/>
        <a:ln>
          <a:solidFill>
            <a:schemeClr val="tx1">
              <a:alpha val="90000"/>
            </a:schemeClr>
          </a:solidFill>
        </a:ln>
      </dgm:spPr>
      <dgm:t>
        <a:bodyPr/>
        <a:lstStyle/>
        <a:p>
          <a:r>
            <a:rPr lang="en-US" dirty="0" smtClean="0">
              <a:solidFill>
                <a:schemeClr val="tx1"/>
              </a:solidFill>
            </a:rPr>
            <a:t>Policy push for large scale change</a:t>
          </a:r>
          <a:endParaRPr lang="en-US" dirty="0">
            <a:solidFill>
              <a:schemeClr val="tx1"/>
            </a:solidFill>
          </a:endParaRPr>
        </a:p>
      </dgm:t>
    </dgm:pt>
    <dgm:pt modelId="{B5483B74-1F1B-48AB-BAC4-43FE643557D2}" type="parTrans" cxnId="{95BB38F6-253E-4E16-91B3-66E67B4DBA35}">
      <dgm:prSet/>
      <dgm:spPr/>
      <dgm:t>
        <a:bodyPr/>
        <a:lstStyle/>
        <a:p>
          <a:endParaRPr lang="en-US"/>
        </a:p>
      </dgm:t>
    </dgm:pt>
    <dgm:pt modelId="{8A8B387F-142B-4D3B-952D-E633218C65D3}" type="sibTrans" cxnId="{95BB38F6-253E-4E16-91B3-66E67B4DBA35}">
      <dgm:prSet/>
      <dgm:spPr/>
      <dgm:t>
        <a:bodyPr/>
        <a:lstStyle/>
        <a:p>
          <a:endParaRPr lang="en-US"/>
        </a:p>
      </dgm:t>
    </dgm:pt>
    <dgm:pt modelId="{15524A97-B3D6-4E43-99C2-30A96B048586}" type="pres">
      <dgm:prSet presAssocID="{E2864985-ADB7-4D0C-8BD2-EE92EEC548EF}" presName="Name0" presStyleCnt="0">
        <dgm:presLayoutVars>
          <dgm:dir/>
          <dgm:animLvl val="lvl"/>
          <dgm:resizeHandles val="exact"/>
        </dgm:presLayoutVars>
      </dgm:prSet>
      <dgm:spPr/>
      <dgm:t>
        <a:bodyPr/>
        <a:lstStyle/>
        <a:p>
          <a:endParaRPr lang="en-US"/>
        </a:p>
      </dgm:t>
    </dgm:pt>
    <dgm:pt modelId="{268E08EE-33C0-47D2-A5D7-BAA66D127120}" type="pres">
      <dgm:prSet presAssocID="{D851647C-6FC1-4DB2-B6E9-D9EB030231FD}" presName="linNode" presStyleCnt="0"/>
      <dgm:spPr/>
    </dgm:pt>
    <dgm:pt modelId="{AAC0A118-D265-4171-ADDE-1DD812959BF0}" type="pres">
      <dgm:prSet presAssocID="{D851647C-6FC1-4DB2-B6E9-D9EB030231FD}" presName="parentText" presStyleLbl="node1" presStyleIdx="0" presStyleCnt="4">
        <dgm:presLayoutVars>
          <dgm:chMax val="1"/>
          <dgm:bulletEnabled val="1"/>
        </dgm:presLayoutVars>
      </dgm:prSet>
      <dgm:spPr/>
      <dgm:t>
        <a:bodyPr/>
        <a:lstStyle/>
        <a:p>
          <a:endParaRPr lang="en-US"/>
        </a:p>
      </dgm:t>
    </dgm:pt>
    <dgm:pt modelId="{AC00ACE5-2214-437F-9916-DDE6648AEB45}" type="pres">
      <dgm:prSet presAssocID="{D851647C-6FC1-4DB2-B6E9-D9EB030231FD}" presName="descendantText" presStyleLbl="alignAccFollowNode1" presStyleIdx="0" presStyleCnt="4">
        <dgm:presLayoutVars>
          <dgm:bulletEnabled val="1"/>
        </dgm:presLayoutVars>
      </dgm:prSet>
      <dgm:spPr>
        <a:noFill/>
      </dgm:spPr>
      <dgm:t>
        <a:bodyPr/>
        <a:lstStyle/>
        <a:p>
          <a:endParaRPr lang="en-US"/>
        </a:p>
      </dgm:t>
    </dgm:pt>
    <dgm:pt modelId="{E1255F5C-1A90-460B-8FB9-6D03217AAAA2}" type="pres">
      <dgm:prSet presAssocID="{56F6E2AC-4036-4C72-AC9D-BC57E779A985}" presName="sp" presStyleCnt="0"/>
      <dgm:spPr/>
    </dgm:pt>
    <dgm:pt modelId="{2AD4C46F-C16B-4330-A17E-AE1EFC84F6BA}" type="pres">
      <dgm:prSet presAssocID="{247B2B05-E855-4164-825F-796D897DA1D7}" presName="linNode" presStyleCnt="0"/>
      <dgm:spPr/>
    </dgm:pt>
    <dgm:pt modelId="{159CCD4D-AE6C-4187-8719-87E444A58A5C}" type="pres">
      <dgm:prSet presAssocID="{247B2B05-E855-4164-825F-796D897DA1D7}" presName="parentText" presStyleLbl="node1" presStyleIdx="1" presStyleCnt="4">
        <dgm:presLayoutVars>
          <dgm:chMax val="1"/>
          <dgm:bulletEnabled val="1"/>
        </dgm:presLayoutVars>
      </dgm:prSet>
      <dgm:spPr/>
      <dgm:t>
        <a:bodyPr/>
        <a:lstStyle/>
        <a:p>
          <a:endParaRPr lang="en-US"/>
        </a:p>
      </dgm:t>
    </dgm:pt>
    <dgm:pt modelId="{B0FBFC85-80BD-49DE-A2A7-F102ED0A0937}" type="pres">
      <dgm:prSet presAssocID="{247B2B05-E855-4164-825F-796D897DA1D7}" presName="descendantText" presStyleLbl="alignAccFollowNode1" presStyleIdx="1" presStyleCnt="4">
        <dgm:presLayoutVars>
          <dgm:bulletEnabled val="1"/>
        </dgm:presLayoutVars>
      </dgm:prSet>
      <dgm:spPr>
        <a:noFill/>
      </dgm:spPr>
      <dgm:t>
        <a:bodyPr/>
        <a:lstStyle/>
        <a:p>
          <a:endParaRPr lang="en-US"/>
        </a:p>
      </dgm:t>
    </dgm:pt>
    <dgm:pt modelId="{D1DAB542-3897-46B8-9DB4-C9E218B0E9A3}" type="pres">
      <dgm:prSet presAssocID="{A9E1E70F-54B0-4266-9236-59584EB316EB}" presName="sp" presStyleCnt="0"/>
      <dgm:spPr/>
    </dgm:pt>
    <dgm:pt modelId="{579CFF88-1CAA-49C1-8D4C-921AEC472F0F}" type="pres">
      <dgm:prSet presAssocID="{02748A8E-AD4C-4384-AD26-1A69C0633093}" presName="linNode" presStyleCnt="0"/>
      <dgm:spPr/>
    </dgm:pt>
    <dgm:pt modelId="{E8ACED1B-34B0-4190-88C1-092BAEE069F5}" type="pres">
      <dgm:prSet presAssocID="{02748A8E-AD4C-4384-AD26-1A69C0633093}" presName="parentText" presStyleLbl="node1" presStyleIdx="2" presStyleCnt="4">
        <dgm:presLayoutVars>
          <dgm:chMax val="1"/>
          <dgm:bulletEnabled val="1"/>
        </dgm:presLayoutVars>
      </dgm:prSet>
      <dgm:spPr/>
      <dgm:t>
        <a:bodyPr/>
        <a:lstStyle/>
        <a:p>
          <a:endParaRPr lang="en-US"/>
        </a:p>
      </dgm:t>
    </dgm:pt>
    <dgm:pt modelId="{4F7E0753-8AA1-463B-9DC5-0A18C543C177}" type="pres">
      <dgm:prSet presAssocID="{02748A8E-AD4C-4384-AD26-1A69C0633093}" presName="descendantText" presStyleLbl="alignAccFollowNode1" presStyleIdx="2" presStyleCnt="4">
        <dgm:presLayoutVars>
          <dgm:bulletEnabled val="1"/>
        </dgm:presLayoutVars>
      </dgm:prSet>
      <dgm:spPr/>
      <dgm:t>
        <a:bodyPr/>
        <a:lstStyle/>
        <a:p>
          <a:endParaRPr lang="en-US"/>
        </a:p>
      </dgm:t>
    </dgm:pt>
    <dgm:pt modelId="{00E85808-C159-40B7-B465-7011D16372CA}" type="pres">
      <dgm:prSet presAssocID="{A6AC3A4D-674B-4409-9907-8BB1A00D19F5}" presName="sp" presStyleCnt="0"/>
      <dgm:spPr/>
    </dgm:pt>
    <dgm:pt modelId="{BE82112E-40C1-4E48-A899-B1FD06DD9A18}" type="pres">
      <dgm:prSet presAssocID="{092DFF21-78AB-44CB-9266-F2ECB1D2B519}" presName="linNode" presStyleCnt="0"/>
      <dgm:spPr/>
    </dgm:pt>
    <dgm:pt modelId="{46475C46-99F6-4F07-9AA4-155194FBB4DE}" type="pres">
      <dgm:prSet presAssocID="{092DFF21-78AB-44CB-9266-F2ECB1D2B519}" presName="parentText" presStyleLbl="node1" presStyleIdx="3" presStyleCnt="4">
        <dgm:presLayoutVars>
          <dgm:chMax val="1"/>
          <dgm:bulletEnabled val="1"/>
        </dgm:presLayoutVars>
      </dgm:prSet>
      <dgm:spPr/>
      <dgm:t>
        <a:bodyPr/>
        <a:lstStyle/>
        <a:p>
          <a:endParaRPr lang="en-US"/>
        </a:p>
      </dgm:t>
    </dgm:pt>
    <dgm:pt modelId="{07E46F2C-99AB-48F3-BF49-3608ED009156}" type="pres">
      <dgm:prSet presAssocID="{092DFF21-78AB-44CB-9266-F2ECB1D2B519}" presName="descendantText" presStyleLbl="alignAccFollowNode1" presStyleIdx="3" presStyleCnt="4">
        <dgm:presLayoutVars>
          <dgm:bulletEnabled val="1"/>
        </dgm:presLayoutVars>
      </dgm:prSet>
      <dgm:spPr/>
      <dgm:t>
        <a:bodyPr/>
        <a:lstStyle/>
        <a:p>
          <a:endParaRPr lang="en-US"/>
        </a:p>
      </dgm:t>
    </dgm:pt>
  </dgm:ptLst>
  <dgm:cxnLst>
    <dgm:cxn modelId="{95BB38F6-253E-4E16-91B3-66E67B4DBA35}" srcId="{02748A8E-AD4C-4384-AD26-1A69C0633093}" destId="{C750D705-B38C-42CC-8F3F-24A00E8C64BE}" srcOrd="0" destOrd="0" parTransId="{B5483B74-1F1B-48AB-BAC4-43FE643557D2}" sibTransId="{8A8B387F-142B-4D3B-952D-E633218C65D3}"/>
    <dgm:cxn modelId="{4F8F1B50-ADAD-487C-A3BF-4A0EB3AB4657}" srcId="{D851647C-6FC1-4DB2-B6E9-D9EB030231FD}" destId="{715B8CDB-E434-44B9-9DA1-7722E6156ACC}" srcOrd="0" destOrd="0" parTransId="{3A9762D8-7FF9-4EBD-ACEA-60757A19F862}" sibTransId="{BB4878A3-17EE-413E-97E7-1798F5DD0B68}"/>
    <dgm:cxn modelId="{772ABAAE-E089-480D-AFA2-9083AD85527B}" type="presOf" srcId="{CAA1DD2A-6435-48CD-8234-63CE43C7DFE8}" destId="{AC00ACE5-2214-437F-9916-DDE6648AEB45}" srcOrd="0" destOrd="1" presId="urn:microsoft.com/office/officeart/2005/8/layout/vList5"/>
    <dgm:cxn modelId="{D4758DB9-4EF1-4E3A-B0AE-ACF41837B4D8}" srcId="{02748A8E-AD4C-4384-AD26-1A69C0633093}" destId="{D626C524-420D-431F-9C99-F3921202C4BB}" srcOrd="1" destOrd="0" parTransId="{B6E03167-69DC-43A3-999F-D5DF6C499774}" sibTransId="{1B633163-7C5C-47B8-AEB5-713D080BFACF}"/>
    <dgm:cxn modelId="{F9DEC9BD-9D3F-43EF-A707-B7CB62E2028E}" type="presOf" srcId="{0C4AF41A-E1AC-48EE-B7D3-5F5605EC526F}" destId="{B0FBFC85-80BD-49DE-A2A7-F102ED0A0937}" srcOrd="0" destOrd="1" presId="urn:microsoft.com/office/officeart/2005/8/layout/vList5"/>
    <dgm:cxn modelId="{293E8456-483E-45A9-8A39-0F105C25D04D}" srcId="{247B2B05-E855-4164-825F-796D897DA1D7}" destId="{0C4AF41A-E1AC-48EE-B7D3-5F5605EC526F}" srcOrd="1" destOrd="0" parTransId="{F7213712-84E0-41BC-A960-60C38031CA13}" sibTransId="{711DF4D8-4F9D-4EDB-9709-341194CEB6AF}"/>
    <dgm:cxn modelId="{46BD0933-7F39-4FFE-8C0A-516488CD32B2}" srcId="{D851647C-6FC1-4DB2-B6E9-D9EB030231FD}" destId="{CAA1DD2A-6435-48CD-8234-63CE43C7DFE8}" srcOrd="1" destOrd="0" parTransId="{B23793AE-8812-4FF3-A1D3-F0E4EBC30512}" sibTransId="{F5EDE6A1-25C0-49DB-99EA-64DEC483AB01}"/>
    <dgm:cxn modelId="{2C43C43D-5E7D-4676-B9B5-01CE32E29827}" srcId="{247B2B05-E855-4164-825F-796D897DA1D7}" destId="{9A1CB330-A7DE-4D54-8580-65D9D3BA6F15}" srcOrd="0" destOrd="0" parTransId="{086CB2F3-A1B1-4138-B49F-1269146EAB07}" sibTransId="{2BFD4893-4EF6-4EFD-AD56-EFCAAD9D5E6F}"/>
    <dgm:cxn modelId="{C9F78555-EF81-455E-9759-6DC20EBCDBBA}" type="presOf" srcId="{0A258DBF-5D4E-4993-ACE0-42196207772F}" destId="{07E46F2C-99AB-48F3-BF49-3608ED009156}" srcOrd="0" destOrd="2" presId="urn:microsoft.com/office/officeart/2005/8/layout/vList5"/>
    <dgm:cxn modelId="{5EB00C43-D9F2-463A-8FB9-48B442C7EF45}" srcId="{092DFF21-78AB-44CB-9266-F2ECB1D2B519}" destId="{0A258DBF-5D4E-4993-ACE0-42196207772F}" srcOrd="2" destOrd="0" parTransId="{4E270C48-25EE-4AC8-A7CB-5589099819FC}" sibTransId="{ABC9D6D5-5232-481F-B840-FE3622B11FB0}"/>
    <dgm:cxn modelId="{30F6EEBF-7A4F-495A-814E-DA6DD6A84BEA}" type="presOf" srcId="{E764E073-A46E-4049-AD58-83BA416E9220}" destId="{07E46F2C-99AB-48F3-BF49-3608ED009156}" srcOrd="0" destOrd="1" presId="urn:microsoft.com/office/officeart/2005/8/layout/vList5"/>
    <dgm:cxn modelId="{FA9DCDAD-1303-4034-8CB8-168E24398259}" type="presOf" srcId="{D851647C-6FC1-4DB2-B6E9-D9EB030231FD}" destId="{AAC0A118-D265-4171-ADDE-1DD812959BF0}" srcOrd="0" destOrd="0" presId="urn:microsoft.com/office/officeart/2005/8/layout/vList5"/>
    <dgm:cxn modelId="{E9A4C65E-6616-464B-879B-DE2CBC622653}" type="presOf" srcId="{715B8CDB-E434-44B9-9DA1-7722E6156ACC}" destId="{AC00ACE5-2214-437F-9916-DDE6648AEB45}" srcOrd="0" destOrd="0" presId="urn:microsoft.com/office/officeart/2005/8/layout/vList5"/>
    <dgm:cxn modelId="{E7A77352-807D-405F-93EF-AABB9E38008E}" type="presOf" srcId="{247B2B05-E855-4164-825F-796D897DA1D7}" destId="{159CCD4D-AE6C-4187-8719-87E444A58A5C}" srcOrd="0" destOrd="0" presId="urn:microsoft.com/office/officeart/2005/8/layout/vList5"/>
    <dgm:cxn modelId="{324FA3BD-BB96-437B-969D-D7CC248DC074}" srcId="{E2864985-ADB7-4D0C-8BD2-EE92EEC548EF}" destId="{247B2B05-E855-4164-825F-796D897DA1D7}" srcOrd="1" destOrd="0" parTransId="{C8EED489-A3A2-452E-BB14-0F5BCCA30516}" sibTransId="{A9E1E70F-54B0-4266-9236-59584EB316EB}"/>
    <dgm:cxn modelId="{4F9779AA-7A0A-49E2-868A-7191E2387654}" type="presOf" srcId="{E2864985-ADB7-4D0C-8BD2-EE92EEC548EF}" destId="{15524A97-B3D6-4E43-99C2-30A96B048586}" srcOrd="0" destOrd="0" presId="urn:microsoft.com/office/officeart/2005/8/layout/vList5"/>
    <dgm:cxn modelId="{22046A6D-CA00-42F8-AE9C-5677A44CCD7E}" srcId="{092DFF21-78AB-44CB-9266-F2ECB1D2B519}" destId="{82E51E5B-ADB4-48A4-B011-C85DE961FB3A}" srcOrd="0" destOrd="0" parTransId="{8E8BD930-9001-4BF1-9499-D41C2FC68BBC}" sibTransId="{16227C33-0232-4F24-B45C-2970476DE208}"/>
    <dgm:cxn modelId="{FAA8BD44-7445-4981-A4E7-C9D615D2E2FD}" type="presOf" srcId="{02748A8E-AD4C-4384-AD26-1A69C0633093}" destId="{E8ACED1B-34B0-4190-88C1-092BAEE069F5}" srcOrd="0" destOrd="0" presId="urn:microsoft.com/office/officeart/2005/8/layout/vList5"/>
    <dgm:cxn modelId="{481DA69F-3B23-4593-A605-369BD9F93691}" srcId="{E2864985-ADB7-4D0C-8BD2-EE92EEC548EF}" destId="{02748A8E-AD4C-4384-AD26-1A69C0633093}" srcOrd="2" destOrd="0" parTransId="{C81EC83C-DC4E-4F19-AF5E-83A8E1B75F30}" sibTransId="{A6AC3A4D-674B-4409-9907-8BB1A00D19F5}"/>
    <dgm:cxn modelId="{2D3A4772-D391-440A-A730-9686CB6B6E1F}" type="presOf" srcId="{D626C524-420D-431F-9C99-F3921202C4BB}" destId="{4F7E0753-8AA1-463B-9DC5-0A18C543C177}" srcOrd="0" destOrd="1" presId="urn:microsoft.com/office/officeart/2005/8/layout/vList5"/>
    <dgm:cxn modelId="{58FEAC03-47C0-4895-8AD0-C3A020C5F93D}" type="presOf" srcId="{9A1CB330-A7DE-4D54-8580-65D9D3BA6F15}" destId="{B0FBFC85-80BD-49DE-A2A7-F102ED0A0937}" srcOrd="0" destOrd="0" presId="urn:microsoft.com/office/officeart/2005/8/layout/vList5"/>
    <dgm:cxn modelId="{B0728B93-C157-418A-B73A-D5C1A44C2CEF}" type="presOf" srcId="{82E51E5B-ADB4-48A4-B011-C85DE961FB3A}" destId="{07E46F2C-99AB-48F3-BF49-3608ED009156}" srcOrd="0" destOrd="0" presId="urn:microsoft.com/office/officeart/2005/8/layout/vList5"/>
    <dgm:cxn modelId="{78D92F0E-E6D2-475E-A774-04F4E298EB4C}" type="presOf" srcId="{C750D705-B38C-42CC-8F3F-24A00E8C64BE}" destId="{4F7E0753-8AA1-463B-9DC5-0A18C543C177}" srcOrd="0" destOrd="0" presId="urn:microsoft.com/office/officeart/2005/8/layout/vList5"/>
    <dgm:cxn modelId="{B2B8559E-00D5-44F7-B572-51336CDB1FF2}" srcId="{E2864985-ADB7-4D0C-8BD2-EE92EEC548EF}" destId="{092DFF21-78AB-44CB-9266-F2ECB1D2B519}" srcOrd="3" destOrd="0" parTransId="{558F0712-8D30-4D89-BE0F-4D6416BB8AF6}" sibTransId="{C4818FEC-D0A0-4B49-988C-E6E16DAC5D50}"/>
    <dgm:cxn modelId="{B300A229-3917-4F04-B36D-BC144BDA584C}" srcId="{E2864985-ADB7-4D0C-8BD2-EE92EEC548EF}" destId="{D851647C-6FC1-4DB2-B6E9-D9EB030231FD}" srcOrd="0" destOrd="0" parTransId="{3AD737B3-C2A5-4DB1-AEF8-1EA7D47B982D}" sibTransId="{56F6E2AC-4036-4C72-AC9D-BC57E779A985}"/>
    <dgm:cxn modelId="{DFFB85FF-4855-428F-8B31-116B57C05CBC}" type="presOf" srcId="{092DFF21-78AB-44CB-9266-F2ECB1D2B519}" destId="{46475C46-99F6-4F07-9AA4-155194FBB4DE}" srcOrd="0" destOrd="0" presId="urn:microsoft.com/office/officeart/2005/8/layout/vList5"/>
    <dgm:cxn modelId="{3272E763-0362-4D92-B8D0-531E9B94BD21}" srcId="{092DFF21-78AB-44CB-9266-F2ECB1D2B519}" destId="{E764E073-A46E-4049-AD58-83BA416E9220}" srcOrd="1" destOrd="0" parTransId="{4CA52876-14A7-4C20-876E-DD6CD90E51F3}" sibTransId="{7FB1B475-A417-48B0-97FC-DF0C03D6FF10}"/>
    <dgm:cxn modelId="{016B66D1-EA1E-4FDE-9D6B-60F7507D60E3}" type="presParOf" srcId="{15524A97-B3D6-4E43-99C2-30A96B048586}" destId="{268E08EE-33C0-47D2-A5D7-BAA66D127120}" srcOrd="0" destOrd="0" presId="urn:microsoft.com/office/officeart/2005/8/layout/vList5"/>
    <dgm:cxn modelId="{4EE462C7-F594-493E-8DAD-6FFA1CFF7D9B}" type="presParOf" srcId="{268E08EE-33C0-47D2-A5D7-BAA66D127120}" destId="{AAC0A118-D265-4171-ADDE-1DD812959BF0}" srcOrd="0" destOrd="0" presId="urn:microsoft.com/office/officeart/2005/8/layout/vList5"/>
    <dgm:cxn modelId="{73C0DA60-5263-4CB1-8403-056FC78B4A52}" type="presParOf" srcId="{268E08EE-33C0-47D2-A5D7-BAA66D127120}" destId="{AC00ACE5-2214-437F-9916-DDE6648AEB45}" srcOrd="1" destOrd="0" presId="urn:microsoft.com/office/officeart/2005/8/layout/vList5"/>
    <dgm:cxn modelId="{F67D9158-DE76-4C38-AA86-7620A50D2426}" type="presParOf" srcId="{15524A97-B3D6-4E43-99C2-30A96B048586}" destId="{E1255F5C-1A90-460B-8FB9-6D03217AAAA2}" srcOrd="1" destOrd="0" presId="urn:microsoft.com/office/officeart/2005/8/layout/vList5"/>
    <dgm:cxn modelId="{74700670-6123-44C0-9C21-D206687A1672}" type="presParOf" srcId="{15524A97-B3D6-4E43-99C2-30A96B048586}" destId="{2AD4C46F-C16B-4330-A17E-AE1EFC84F6BA}" srcOrd="2" destOrd="0" presId="urn:microsoft.com/office/officeart/2005/8/layout/vList5"/>
    <dgm:cxn modelId="{023E1186-72C2-4966-8895-84E9F9A59F20}" type="presParOf" srcId="{2AD4C46F-C16B-4330-A17E-AE1EFC84F6BA}" destId="{159CCD4D-AE6C-4187-8719-87E444A58A5C}" srcOrd="0" destOrd="0" presId="urn:microsoft.com/office/officeart/2005/8/layout/vList5"/>
    <dgm:cxn modelId="{9D2085E7-2F06-4471-AC6C-A3ADD11EF26E}" type="presParOf" srcId="{2AD4C46F-C16B-4330-A17E-AE1EFC84F6BA}" destId="{B0FBFC85-80BD-49DE-A2A7-F102ED0A0937}" srcOrd="1" destOrd="0" presId="urn:microsoft.com/office/officeart/2005/8/layout/vList5"/>
    <dgm:cxn modelId="{12B8F944-1A3F-4CA7-B192-790FC008DEAA}" type="presParOf" srcId="{15524A97-B3D6-4E43-99C2-30A96B048586}" destId="{D1DAB542-3897-46B8-9DB4-C9E218B0E9A3}" srcOrd="3" destOrd="0" presId="urn:microsoft.com/office/officeart/2005/8/layout/vList5"/>
    <dgm:cxn modelId="{5BC6F73D-8869-41E1-BBBA-D20A7A6F64EC}" type="presParOf" srcId="{15524A97-B3D6-4E43-99C2-30A96B048586}" destId="{579CFF88-1CAA-49C1-8D4C-921AEC472F0F}" srcOrd="4" destOrd="0" presId="urn:microsoft.com/office/officeart/2005/8/layout/vList5"/>
    <dgm:cxn modelId="{F9804CAB-45C4-41CF-96F3-3566BF94B570}" type="presParOf" srcId="{579CFF88-1CAA-49C1-8D4C-921AEC472F0F}" destId="{E8ACED1B-34B0-4190-88C1-092BAEE069F5}" srcOrd="0" destOrd="0" presId="urn:microsoft.com/office/officeart/2005/8/layout/vList5"/>
    <dgm:cxn modelId="{3E7D2138-67DF-47EB-9B6C-A5BD9B5D3825}" type="presParOf" srcId="{579CFF88-1CAA-49C1-8D4C-921AEC472F0F}" destId="{4F7E0753-8AA1-463B-9DC5-0A18C543C177}" srcOrd="1" destOrd="0" presId="urn:microsoft.com/office/officeart/2005/8/layout/vList5"/>
    <dgm:cxn modelId="{C82615A9-059E-449D-BC28-9F9CB2A03CD8}" type="presParOf" srcId="{15524A97-B3D6-4E43-99C2-30A96B048586}" destId="{00E85808-C159-40B7-B465-7011D16372CA}" srcOrd="5" destOrd="0" presId="urn:microsoft.com/office/officeart/2005/8/layout/vList5"/>
    <dgm:cxn modelId="{7351D021-EFC8-4F32-8136-797B2D3A8369}" type="presParOf" srcId="{15524A97-B3D6-4E43-99C2-30A96B048586}" destId="{BE82112E-40C1-4E48-A899-B1FD06DD9A18}" srcOrd="6" destOrd="0" presId="urn:microsoft.com/office/officeart/2005/8/layout/vList5"/>
    <dgm:cxn modelId="{05BDEABC-AA89-421D-B77A-388E3075429F}" type="presParOf" srcId="{BE82112E-40C1-4E48-A899-B1FD06DD9A18}" destId="{46475C46-99F6-4F07-9AA4-155194FBB4DE}" srcOrd="0" destOrd="0" presId="urn:microsoft.com/office/officeart/2005/8/layout/vList5"/>
    <dgm:cxn modelId="{1CDCE7C9-70EE-4FF1-B518-7B55C14DE31D}" type="presParOf" srcId="{BE82112E-40C1-4E48-A899-B1FD06DD9A18}" destId="{07E46F2C-99AB-48F3-BF49-3608ED009156}"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B32CA-66B1-4D53-A256-EB88F7199208}">
      <dsp:nvSpPr>
        <dsp:cNvPr id="0" name=""/>
        <dsp:cNvSpPr/>
      </dsp:nvSpPr>
      <dsp:spPr>
        <a:xfrm rot="5400000">
          <a:off x="-363661" y="367279"/>
          <a:ext cx="2424410" cy="1697087"/>
        </a:xfrm>
        <a:prstGeom prst="chevron">
          <a:avLst/>
        </a:prstGeom>
        <a:solidFill>
          <a:schemeClr val="accent3"/>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Asha World wide</a:t>
          </a:r>
          <a:endParaRPr lang="en-US" sz="2400" kern="1200" dirty="0"/>
        </a:p>
      </dsp:txBody>
      <dsp:txXfrm rot="-5400000">
        <a:off x="1" y="852162"/>
        <a:ext cx="1697087" cy="727323"/>
      </dsp:txXfrm>
    </dsp:sp>
    <dsp:sp modelId="{3E8D5D1E-2E0A-42E3-BFC3-59E7B3808BE5}">
      <dsp:nvSpPr>
        <dsp:cNvPr id="0" name=""/>
        <dsp:cNvSpPr/>
      </dsp:nvSpPr>
      <dsp:spPr>
        <a:xfrm rot="5400000">
          <a:off x="3756310" y="-2055604"/>
          <a:ext cx="1575866" cy="5694312"/>
        </a:xfrm>
        <a:prstGeom prst="round2Same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Started in 1991 in Berkeley</a:t>
          </a:r>
          <a:endParaRPr lang="en-US" sz="1800" kern="1200" dirty="0"/>
        </a:p>
        <a:p>
          <a:pPr marL="171450" lvl="1" indent="-171450" algn="l" defTabSz="800100">
            <a:lnSpc>
              <a:spcPct val="90000"/>
            </a:lnSpc>
            <a:spcBef>
              <a:spcPct val="0"/>
            </a:spcBef>
            <a:spcAft>
              <a:spcPct val="15000"/>
            </a:spcAft>
            <a:buChar char="••"/>
          </a:pPr>
          <a:r>
            <a:rPr lang="en-US" sz="1800" kern="1200" dirty="0" smtClean="0"/>
            <a:t>67 chapters world-wide</a:t>
          </a:r>
          <a:endParaRPr lang="en-US" sz="1800" kern="1200" dirty="0"/>
        </a:p>
        <a:p>
          <a:pPr marL="171450" lvl="1" indent="-171450" algn="l" defTabSz="800100">
            <a:lnSpc>
              <a:spcPct val="90000"/>
            </a:lnSpc>
            <a:spcBef>
              <a:spcPct val="0"/>
            </a:spcBef>
            <a:spcAft>
              <a:spcPct val="15000"/>
            </a:spcAft>
            <a:buChar char="••"/>
          </a:pPr>
          <a:r>
            <a:rPr lang="en-US" sz="1800" kern="1200" dirty="0" smtClean="0"/>
            <a:t>Close to 9 million Funds disbursed in last 3 years</a:t>
          </a:r>
          <a:endParaRPr lang="en-US" sz="1800" kern="1200" dirty="0"/>
        </a:p>
        <a:p>
          <a:pPr marL="171450" lvl="1" indent="-171450" algn="l" defTabSz="800100">
            <a:lnSpc>
              <a:spcPct val="90000"/>
            </a:lnSpc>
            <a:spcBef>
              <a:spcPct val="0"/>
            </a:spcBef>
            <a:spcAft>
              <a:spcPct val="15000"/>
            </a:spcAft>
            <a:buChar char="••"/>
          </a:pPr>
          <a:r>
            <a:rPr lang="en-US" sz="1800" kern="1200" dirty="0" smtClean="0"/>
            <a:t>Supported more than 400 Project Partners since inception</a:t>
          </a:r>
          <a:endParaRPr lang="en-US" sz="1800" kern="1200" dirty="0"/>
        </a:p>
      </dsp:txBody>
      <dsp:txXfrm rot="-5400000">
        <a:off x="1697088" y="80545"/>
        <a:ext cx="5617385" cy="1422012"/>
      </dsp:txXfrm>
    </dsp:sp>
    <dsp:sp modelId="{770C6457-94B5-46E4-AA48-DFEA26751060}">
      <dsp:nvSpPr>
        <dsp:cNvPr id="0" name=""/>
        <dsp:cNvSpPr/>
      </dsp:nvSpPr>
      <dsp:spPr>
        <a:xfrm rot="5400000">
          <a:off x="-363661" y="2507633"/>
          <a:ext cx="2424410" cy="1697087"/>
        </a:xfrm>
        <a:prstGeom prst="chevron">
          <a:avLst/>
        </a:prstGeom>
        <a:solidFill>
          <a:schemeClr val="accent3"/>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Seattle Chapter</a:t>
          </a:r>
          <a:endParaRPr lang="en-US" sz="2400" kern="1200" dirty="0"/>
        </a:p>
      </dsp:txBody>
      <dsp:txXfrm rot="-5400000">
        <a:off x="1" y="2992516"/>
        <a:ext cx="1697087" cy="727323"/>
      </dsp:txXfrm>
    </dsp:sp>
    <dsp:sp modelId="{BD2831A7-74C8-4D72-8499-4D3E254504BF}">
      <dsp:nvSpPr>
        <dsp:cNvPr id="0" name=""/>
        <dsp:cNvSpPr/>
      </dsp:nvSpPr>
      <dsp:spPr>
        <a:xfrm rot="5400000">
          <a:off x="3756310" y="84748"/>
          <a:ext cx="1575866" cy="5694312"/>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Started in 1994</a:t>
          </a:r>
          <a:endParaRPr lang="en-US" sz="1800" kern="1200" dirty="0"/>
        </a:p>
        <a:p>
          <a:pPr marL="171450" lvl="1" indent="-171450" algn="l" defTabSz="800100">
            <a:lnSpc>
              <a:spcPct val="90000"/>
            </a:lnSpc>
            <a:spcBef>
              <a:spcPct val="0"/>
            </a:spcBef>
            <a:spcAft>
              <a:spcPct val="15000"/>
            </a:spcAft>
            <a:buChar char="••"/>
          </a:pPr>
          <a:r>
            <a:rPr lang="en-US" sz="1800" kern="1200" dirty="0" smtClean="0">
              <a:solidFill>
                <a:schemeClr val="tx1"/>
              </a:solidFill>
            </a:rPr>
            <a:t>Largest Asha Chapter</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smtClean="0">
              <a:solidFill>
                <a:schemeClr val="tx1"/>
              </a:solidFill>
            </a:rPr>
            <a:t>About 2.5 million disbursed in last 3 years</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smtClean="0">
              <a:solidFill>
                <a:schemeClr val="tx1"/>
              </a:solidFill>
            </a:rPr>
            <a:t>76 project partners since inception</a:t>
          </a:r>
          <a:endParaRPr lang="en-US" sz="1800" kern="1200" dirty="0">
            <a:solidFill>
              <a:schemeClr val="tx1"/>
            </a:solidFill>
          </a:endParaRPr>
        </a:p>
      </dsp:txBody>
      <dsp:txXfrm rot="-5400000">
        <a:off x="1697088" y="2220898"/>
        <a:ext cx="5617385" cy="1422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0ACE5-2214-437F-9916-DDE6648AEB45}">
      <dsp:nvSpPr>
        <dsp:cNvPr id="0" name=""/>
        <dsp:cNvSpPr/>
      </dsp:nvSpPr>
      <dsp:spPr>
        <a:xfrm rot="5400000">
          <a:off x="4623059" y="-1818632"/>
          <a:ext cx="909816" cy="4779264"/>
        </a:xfrm>
        <a:prstGeom prst="round2SameRect">
          <a:avLst/>
        </a:prstGeom>
        <a:no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40+ projects all over India</a:t>
          </a:r>
          <a:endParaRPr lang="en-US" sz="1600" kern="1200" dirty="0"/>
        </a:p>
        <a:p>
          <a:pPr marL="171450" lvl="1" indent="-171450" algn="l" defTabSz="711200">
            <a:lnSpc>
              <a:spcPct val="90000"/>
            </a:lnSpc>
            <a:spcBef>
              <a:spcPct val="0"/>
            </a:spcBef>
            <a:spcAft>
              <a:spcPct val="15000"/>
            </a:spcAft>
            <a:buChar char="••"/>
          </a:pPr>
          <a:r>
            <a:rPr lang="en-US" sz="1600" kern="1200" dirty="0" smtClean="0"/>
            <a:t>Education, healthcare, gender and livelihood issues</a:t>
          </a:r>
          <a:endParaRPr lang="en-US" sz="1600" kern="1200" dirty="0"/>
        </a:p>
      </dsp:txBody>
      <dsp:txXfrm rot="-5400000">
        <a:off x="2688335" y="160506"/>
        <a:ext cx="4734850" cy="820988"/>
      </dsp:txXfrm>
    </dsp:sp>
    <dsp:sp modelId="{AAC0A118-D265-4171-ADDE-1DD812959BF0}">
      <dsp:nvSpPr>
        <dsp:cNvPr id="0" name=""/>
        <dsp:cNvSpPr/>
      </dsp:nvSpPr>
      <dsp:spPr>
        <a:xfrm>
          <a:off x="0" y="2364"/>
          <a:ext cx="2688336" cy="1137270"/>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Support projects in India</a:t>
          </a:r>
          <a:endParaRPr lang="en-US" sz="2200" kern="1200" dirty="0"/>
        </a:p>
      </dsp:txBody>
      <dsp:txXfrm>
        <a:off x="55517" y="57881"/>
        <a:ext cx="2577302" cy="1026236"/>
      </dsp:txXfrm>
    </dsp:sp>
    <dsp:sp modelId="{B0FBFC85-80BD-49DE-A2A7-F102ED0A0937}">
      <dsp:nvSpPr>
        <dsp:cNvPr id="0" name=""/>
        <dsp:cNvSpPr/>
      </dsp:nvSpPr>
      <dsp:spPr>
        <a:xfrm rot="5400000">
          <a:off x="4623059" y="-624498"/>
          <a:ext cx="909816" cy="4779264"/>
        </a:xfrm>
        <a:prstGeom prst="round2SameRect">
          <a:avLst/>
        </a:prstGeom>
        <a:no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Talks, film screenings</a:t>
          </a:r>
          <a:endParaRPr lang="en-US" sz="1600" kern="1200" dirty="0"/>
        </a:p>
        <a:p>
          <a:pPr marL="171450" lvl="1" indent="-171450" algn="l" defTabSz="711200">
            <a:lnSpc>
              <a:spcPct val="90000"/>
            </a:lnSpc>
            <a:spcBef>
              <a:spcPct val="0"/>
            </a:spcBef>
            <a:spcAft>
              <a:spcPct val="15000"/>
            </a:spcAft>
            <a:buChar char="••"/>
          </a:pPr>
          <a:r>
            <a:rPr lang="en-US" sz="1600" kern="1200" dirty="0" smtClean="0"/>
            <a:t>Workshops, meetings</a:t>
          </a:r>
          <a:endParaRPr lang="en-US" sz="1600" kern="1200" dirty="0"/>
        </a:p>
      </dsp:txBody>
      <dsp:txXfrm rot="-5400000">
        <a:off x="2688335" y="1354640"/>
        <a:ext cx="4734850" cy="820988"/>
      </dsp:txXfrm>
    </dsp:sp>
    <dsp:sp modelId="{159CCD4D-AE6C-4187-8719-87E444A58A5C}">
      <dsp:nvSpPr>
        <dsp:cNvPr id="0" name=""/>
        <dsp:cNvSpPr/>
      </dsp:nvSpPr>
      <dsp:spPr>
        <a:xfrm>
          <a:off x="0" y="1196498"/>
          <a:ext cx="2688336" cy="1137270"/>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Raise Awareness in the local community</a:t>
          </a:r>
          <a:endParaRPr lang="en-US" sz="2200" kern="1200" dirty="0"/>
        </a:p>
      </dsp:txBody>
      <dsp:txXfrm>
        <a:off x="55517" y="1252015"/>
        <a:ext cx="2577302" cy="1026236"/>
      </dsp:txXfrm>
    </dsp:sp>
    <dsp:sp modelId="{4F7E0753-8AA1-463B-9DC5-0A18C543C177}">
      <dsp:nvSpPr>
        <dsp:cNvPr id="0" name=""/>
        <dsp:cNvSpPr/>
      </dsp:nvSpPr>
      <dsp:spPr>
        <a:xfrm rot="5400000">
          <a:off x="4623059" y="569634"/>
          <a:ext cx="909816" cy="4779264"/>
        </a:xfrm>
        <a:prstGeom prst="round2SameRect">
          <a:avLst/>
        </a:prstGeom>
        <a:no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solidFill>
                <a:schemeClr val="tx1"/>
              </a:solidFill>
            </a:rPr>
            <a:t>Policy push for large scale change</a:t>
          </a:r>
          <a:endParaRPr lang="en-US"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smtClean="0">
              <a:solidFill>
                <a:schemeClr val="tx1"/>
              </a:solidFill>
              <a:cs typeface="Arial" pitchFamily="34" charset="0"/>
            </a:rPr>
            <a:t>Examples: Right to education, Right to information</a:t>
          </a:r>
          <a:endParaRPr lang="en-US" sz="1600" kern="1200" dirty="0">
            <a:solidFill>
              <a:schemeClr val="tx1"/>
            </a:solidFill>
          </a:endParaRPr>
        </a:p>
      </dsp:txBody>
      <dsp:txXfrm rot="-5400000">
        <a:off x="2688335" y="2548772"/>
        <a:ext cx="4734850" cy="820988"/>
      </dsp:txXfrm>
    </dsp:sp>
    <dsp:sp modelId="{E8ACED1B-34B0-4190-88C1-092BAEE069F5}">
      <dsp:nvSpPr>
        <dsp:cNvPr id="0" name=""/>
        <dsp:cNvSpPr/>
      </dsp:nvSpPr>
      <dsp:spPr>
        <a:xfrm>
          <a:off x="0" y="2390631"/>
          <a:ext cx="2688336" cy="1137270"/>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Advocate for policy change</a:t>
          </a:r>
          <a:endParaRPr lang="en-US" sz="2200" kern="1200" dirty="0">
            <a:solidFill>
              <a:schemeClr val="tx1"/>
            </a:solidFill>
            <a:cs typeface="Arial" pitchFamily="34" charset="0"/>
          </a:endParaRPr>
        </a:p>
      </dsp:txBody>
      <dsp:txXfrm>
        <a:off x="55517" y="2446148"/>
        <a:ext cx="2577302" cy="1026236"/>
      </dsp:txXfrm>
    </dsp:sp>
    <dsp:sp modelId="{07E46F2C-99AB-48F3-BF49-3608ED009156}">
      <dsp:nvSpPr>
        <dsp:cNvPr id="0" name=""/>
        <dsp:cNvSpPr/>
      </dsp:nvSpPr>
      <dsp:spPr>
        <a:xfrm rot="5400000">
          <a:off x="4623059" y="1763768"/>
          <a:ext cx="909816" cy="4779264"/>
        </a:xfrm>
        <a:prstGeom prst="round2SameRect">
          <a:avLst/>
        </a:prstGeom>
        <a:no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solidFill>
                <a:schemeClr val="tx1"/>
              </a:solidFill>
              <a:cs typeface="Arial" pitchFamily="34" charset="0"/>
            </a:rPr>
            <a:t>Giving Campaign</a:t>
          </a:r>
          <a:endParaRPr lang="en-US"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smtClean="0">
              <a:solidFill>
                <a:schemeClr val="tx1"/>
              </a:solidFill>
              <a:cs typeface="Arial" pitchFamily="34" charset="0"/>
            </a:rPr>
            <a:t>Endurance events – run / bike / climb</a:t>
          </a:r>
          <a:endParaRPr lang="en-US"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smtClean="0">
              <a:solidFill>
                <a:schemeClr val="tx1"/>
              </a:solidFill>
              <a:cs typeface="Arial" pitchFamily="34" charset="0"/>
            </a:rPr>
            <a:t>Concerts and other cultural events</a:t>
          </a:r>
          <a:endParaRPr lang="en-US" sz="1600" kern="1200" dirty="0">
            <a:solidFill>
              <a:schemeClr val="tx1"/>
            </a:solidFill>
          </a:endParaRPr>
        </a:p>
      </dsp:txBody>
      <dsp:txXfrm rot="-5400000">
        <a:off x="2688335" y="3742906"/>
        <a:ext cx="4734850" cy="820988"/>
      </dsp:txXfrm>
    </dsp:sp>
    <dsp:sp modelId="{46475C46-99F6-4F07-9AA4-155194FBB4DE}">
      <dsp:nvSpPr>
        <dsp:cNvPr id="0" name=""/>
        <dsp:cNvSpPr/>
      </dsp:nvSpPr>
      <dsp:spPr>
        <a:xfrm>
          <a:off x="0" y="3584765"/>
          <a:ext cx="2688336" cy="1137270"/>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Outreach &amp; Fundraising</a:t>
          </a:r>
          <a:endParaRPr lang="en-US" sz="2200" kern="1200" dirty="0"/>
        </a:p>
      </dsp:txBody>
      <dsp:txXfrm>
        <a:off x="55517" y="3640282"/>
        <a:ext cx="2577302" cy="102623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2E006-3E44-4454-BA65-DAA179A7B014}" type="datetimeFigureOut">
              <a:rPr lang="en-US" smtClean="0"/>
              <a:pPr/>
              <a:t>10/12/2011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B7991C-9DA7-4850-B170-584E1DD6E78E}" type="slidenum">
              <a:rPr lang="en-US" smtClean="0"/>
              <a:pPr/>
              <a:t>‹#›</a:t>
            </a:fld>
            <a:endParaRPr lang="en-US"/>
          </a:p>
        </p:txBody>
      </p:sp>
    </p:spTree>
    <p:extLst>
      <p:ext uri="{BB962C8B-B14F-4D97-AF65-F5344CB8AC3E}">
        <p14:creationId xmlns:p14="http://schemas.microsoft.com/office/powerpoint/2010/main" val="221318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ashanet.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ashanet.org/seattle/resources/articles/10year-journey.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get Asha logo and theme</a:t>
            </a:r>
            <a:endParaRPr lang="en-US" dirty="0"/>
          </a:p>
        </p:txBody>
      </p:sp>
      <p:sp>
        <p:nvSpPr>
          <p:cNvPr id="4" name="Slide Number Placeholder 3"/>
          <p:cNvSpPr>
            <a:spLocks noGrp="1"/>
          </p:cNvSpPr>
          <p:nvPr>
            <p:ph type="sldNum" sz="quarter" idx="10"/>
          </p:nvPr>
        </p:nvSpPr>
        <p:spPr/>
        <p:txBody>
          <a:bodyPr/>
          <a:lstStyle/>
          <a:p>
            <a:fld id="{45B7991C-9DA7-4850-B170-584E1DD6E78E}" type="slidenum">
              <a:rPr lang="en-US" smtClean="0"/>
              <a:pPr/>
              <a:t>1</a:t>
            </a:fld>
            <a:endParaRPr lang="en-US"/>
          </a:p>
        </p:txBody>
      </p:sp>
    </p:spTree>
    <p:extLst>
      <p:ext uri="{BB962C8B-B14F-4D97-AF65-F5344CB8AC3E}">
        <p14:creationId xmlns:p14="http://schemas.microsoft.com/office/powerpoint/2010/main" val="1837078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Asha-Seattle</a:t>
            </a:r>
            <a:r>
              <a:rPr lang="en-US" dirty="0" smtClean="0"/>
              <a:t> is a chapter of </a:t>
            </a:r>
            <a:r>
              <a:rPr lang="en-US" b="1" dirty="0" smtClean="0">
                <a:hlinkClick r:id="rId3"/>
              </a:rPr>
              <a:t>Asha for Education</a:t>
            </a:r>
            <a:r>
              <a:rPr lang="en-US" dirty="0" smtClean="0"/>
              <a:t>, a non-profit voluntary organization dedicated to socio-economic change in India mainly using the medium of education. Our goal is to also address whenever possible other development and human issues such as women's issues, health-care and related issues. Asha was started in 1991 in Berkeley. The Seattle chapter was formed in December 1994 by a diverse group of students and professionals from the Seattle area (for a first-hand recollection, please go </a:t>
            </a:r>
            <a:r>
              <a:rPr lang="en-US" dirty="0" smtClean="0">
                <a:hlinkClick r:id="rId4"/>
              </a:rPr>
              <a:t>here</a:t>
            </a:r>
            <a:r>
              <a:rPr lang="en-US" dirty="0" smtClean="0"/>
              <a:t>). Asha is a secular organization welcoming volunteers irrespective of religion, race, gender or caste. We have no religious or political affiliation. The aim of the group is to mobilize the local population to collectively support and provide assistance in different forms to groups working at the grass roots in India. Our volunteer meetings are open to anyone interested in social and developmental issues.</a:t>
            </a:r>
          </a:p>
          <a:p>
            <a:endParaRPr lang="en-US" dirty="0" smtClean="0"/>
          </a:p>
          <a:p>
            <a:r>
              <a:rPr lang="en-US" dirty="0" smtClean="0"/>
              <a:t>Notes: </a:t>
            </a:r>
          </a:p>
          <a:p>
            <a:r>
              <a:rPr lang="en-US" dirty="0" smtClean="0"/>
              <a:t>Talk about why we are different</a:t>
            </a:r>
          </a:p>
          <a:p>
            <a:r>
              <a:rPr lang="en-US" dirty="0" smtClean="0"/>
              <a:t>Transparency</a:t>
            </a:r>
            <a:r>
              <a:rPr lang="en-US" baseline="0" dirty="0" smtClean="0"/>
              <a:t>: All financials are publically accessible. Meetings are open to all</a:t>
            </a:r>
          </a:p>
          <a:p>
            <a:r>
              <a:rPr lang="en-US" baseline="0" dirty="0" smtClean="0"/>
              <a:t>Accountability: Rigorous process to ensure partner credibility and effectiveness. Close engagement and periodic follow-up</a:t>
            </a:r>
          </a:p>
          <a:p>
            <a:r>
              <a:rPr lang="en-US" baseline="0" dirty="0" smtClean="0"/>
              <a:t>Flat organizational structure: All decisions are voted upon and everyone’s vote is equal within chapter. </a:t>
            </a:r>
            <a:r>
              <a:rPr lang="en-US" baseline="0" dirty="0" err="1" smtClean="0"/>
              <a:t>Asha</a:t>
            </a:r>
            <a:r>
              <a:rPr lang="en-US" baseline="0" dirty="0" smtClean="0"/>
              <a:t> wide decisions are voted upon as well with every chapter getting it’s say. </a:t>
            </a:r>
          </a:p>
          <a:p>
            <a:r>
              <a:rPr lang="en-US" baseline="0" dirty="0" smtClean="0"/>
              <a:t>Volunteer driven: No paid staff. All the work is done by volunteers.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Zero Overhead: Admin</a:t>
            </a:r>
            <a:r>
              <a:rPr lang="en-US" baseline="0" dirty="0" smtClean="0"/>
              <a:t> expenses are </a:t>
            </a:r>
            <a:r>
              <a:rPr lang="en-US" baseline="0" dirty="0" err="1" smtClean="0"/>
              <a:t>bourne</a:t>
            </a:r>
            <a:r>
              <a:rPr lang="en-US" baseline="0" dirty="0" smtClean="0"/>
              <a:t> by volunteers. (</a:t>
            </a:r>
            <a:r>
              <a:rPr lang="en-US" dirty="0" smtClean="0"/>
              <a:t>0.9% admin </a:t>
            </a:r>
            <a:r>
              <a:rPr lang="en-US" dirty="0" err="1" smtClean="0"/>
              <a:t>exp</a:t>
            </a:r>
            <a:r>
              <a:rPr lang="en-US" dirty="0" smtClean="0"/>
              <a:t>, 0.2% fundraising</a:t>
            </a:r>
            <a:r>
              <a:rPr lang="en-US" baseline="0" dirty="0" smtClean="0"/>
              <a:t> </a:t>
            </a:r>
            <a:r>
              <a:rPr lang="en-US" baseline="0" dirty="0" err="1" smtClean="0"/>
              <a:t>exp</a:t>
            </a:r>
            <a:r>
              <a:rPr lang="en-US" baseline="0" dirty="0" smtClean="0"/>
              <a:t>, 98.7% program </a:t>
            </a:r>
            <a:r>
              <a:rPr lang="en-US" baseline="0" dirty="0" err="1" smtClean="0"/>
              <a:t>exp</a:t>
            </a:r>
            <a:r>
              <a:rPr lang="en-US" baseline="0" dirty="0" smtClean="0"/>
              <a:t>)</a:t>
            </a:r>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baseline="0" dirty="0" smtClean="0">
                <a:solidFill>
                  <a:srgbClr val="C00000"/>
                </a:solidFill>
              </a:rPr>
              <a:t>Focus on empowerment: Do not just focus on project’s immediate needs but also on their growth and self-sustenance. We also look at community and big-picture issues. </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5B7991C-9DA7-4850-B170-584E1DD6E78E}" type="slidenum">
              <a:rPr lang="en-US" smtClean="0"/>
              <a:pPr/>
              <a:t>5</a:t>
            </a:fld>
            <a:endParaRPr lang="en-US"/>
          </a:p>
        </p:txBody>
      </p:sp>
    </p:spTree>
    <p:extLst>
      <p:ext uri="{BB962C8B-B14F-4D97-AF65-F5344CB8AC3E}">
        <p14:creationId xmlns:p14="http://schemas.microsoft.com/office/powerpoint/2010/main" val="245217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Asha</a:t>
            </a:r>
            <a:r>
              <a:rPr lang="en-US" baseline="0" dirty="0" smtClean="0"/>
              <a:t> Seattle has more than 40 active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67 chapters world-wide (as of June 2011)</a:t>
            </a:r>
          </a:p>
          <a:p>
            <a:endParaRPr lang="en-US" dirty="0"/>
          </a:p>
        </p:txBody>
      </p:sp>
      <p:sp>
        <p:nvSpPr>
          <p:cNvPr id="4" name="Slide Number Placeholder 3"/>
          <p:cNvSpPr>
            <a:spLocks noGrp="1"/>
          </p:cNvSpPr>
          <p:nvPr>
            <p:ph type="sldNum" sz="quarter" idx="10"/>
          </p:nvPr>
        </p:nvSpPr>
        <p:spPr/>
        <p:txBody>
          <a:bodyPr/>
          <a:lstStyle/>
          <a:p>
            <a:fld id="{45B7991C-9DA7-4850-B170-584E1DD6E78E}" type="slidenum">
              <a:rPr lang="en-US" smtClean="0"/>
              <a:pPr/>
              <a:t>6</a:t>
            </a:fld>
            <a:endParaRPr lang="en-US"/>
          </a:p>
        </p:txBody>
      </p:sp>
    </p:spTree>
    <p:extLst>
      <p:ext uri="{BB962C8B-B14F-4D97-AF65-F5344CB8AC3E}">
        <p14:creationId xmlns:p14="http://schemas.microsoft.com/office/powerpoint/2010/main" val="307329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Our emphasis is on the following:</a:t>
            </a:r>
          </a:p>
          <a:p>
            <a:r>
              <a:rPr lang="en-US" sz="2000" dirty="0" smtClean="0"/>
              <a:t>Form close partnerships with groups in India. We attempt to maintain regular contact and visit the groups we work with to form a stable long term relationship. </a:t>
            </a:r>
          </a:p>
          <a:p>
            <a:r>
              <a:rPr lang="en-US" sz="2000" dirty="0" smtClean="0"/>
              <a:t>To maximize effectiveness of our efforts we seek to support groups in rural and economically poor areas. </a:t>
            </a:r>
          </a:p>
          <a:p>
            <a:r>
              <a:rPr lang="en-US" sz="2000" dirty="0" smtClean="0"/>
              <a:t>Provide assistance in different ways such as financial, material and technological support to the groups in India. </a:t>
            </a:r>
          </a:p>
          <a:p>
            <a:r>
              <a:rPr lang="en-US" sz="2000" dirty="0" smtClean="0"/>
              <a:t>We strive to learn about and disseminate information on different social issues faced by the affected people in India. </a:t>
            </a:r>
          </a:p>
          <a:p>
            <a:r>
              <a:rPr lang="en-US" sz="2000" dirty="0" smtClean="0"/>
              <a:t>We organize talks by different grass roots activists in India in the Seattle area. </a:t>
            </a:r>
          </a:p>
          <a:p>
            <a:endParaRPr lang="en-US" sz="2000" dirty="0" smtClean="0"/>
          </a:p>
          <a:p>
            <a:endParaRPr lang="en-US" sz="2000" dirty="0" smtClean="0"/>
          </a:p>
          <a:p>
            <a:r>
              <a:rPr lang="en-US" sz="2000" dirty="0" smtClean="0"/>
              <a:t>Partnering with NGO’s/NPO’s</a:t>
            </a:r>
          </a:p>
          <a:p>
            <a:pPr lvl="0">
              <a:buNone/>
            </a:pPr>
            <a:r>
              <a:rPr lang="en-US" sz="2000" dirty="0" smtClean="0">
                <a:solidFill>
                  <a:srgbClr val="92D050"/>
                </a:solidFill>
                <a:cs typeface="Arial" pitchFamily="34" charset="0"/>
              </a:rPr>
              <a:t>	identify projects, review needs, support and follow-up</a:t>
            </a:r>
          </a:p>
          <a:p>
            <a:r>
              <a:rPr lang="en-US" sz="2000" dirty="0" smtClean="0"/>
              <a:t>Raising awareness</a:t>
            </a:r>
          </a:p>
          <a:p>
            <a:pPr>
              <a:buClr>
                <a:srgbClr val="E96743"/>
              </a:buClr>
              <a:buNone/>
            </a:pPr>
            <a:r>
              <a:rPr lang="en-US" sz="2000" dirty="0" smtClean="0">
                <a:cs typeface="Arial" pitchFamily="34" charset="0"/>
              </a:rPr>
              <a:t>	</a:t>
            </a:r>
            <a:r>
              <a:rPr lang="en-US" sz="2000" dirty="0" smtClean="0">
                <a:solidFill>
                  <a:srgbClr val="92D050"/>
                </a:solidFill>
                <a:cs typeface="Arial" pitchFamily="34" charset="0"/>
              </a:rPr>
              <a:t>talks, documentary screenings, workshops, meetings, e-mails</a:t>
            </a:r>
          </a:p>
          <a:p>
            <a:pPr lvl="1">
              <a:buClr>
                <a:srgbClr val="E96743"/>
              </a:buClr>
              <a:buNone/>
            </a:pPr>
            <a:r>
              <a:rPr lang="en-US" sz="2000" dirty="0" smtClean="0">
                <a:cs typeface="Arial" pitchFamily="34" charset="0"/>
              </a:rPr>
              <a:t>	Sikshana &amp; Public Education System – E S Ramamurthy</a:t>
            </a:r>
          </a:p>
          <a:p>
            <a:pPr lvl="1">
              <a:buClr>
                <a:srgbClr val="E96743"/>
              </a:buClr>
              <a:buNone/>
            </a:pPr>
            <a:r>
              <a:rPr lang="en-US" sz="2000" dirty="0" smtClean="0">
                <a:cs typeface="Arial" pitchFamily="34" charset="0"/>
              </a:rPr>
              <a:t>	Creative visions for the future of learning – Jane Sahi</a:t>
            </a:r>
          </a:p>
          <a:p>
            <a:pPr lvl="1">
              <a:buClr>
                <a:srgbClr val="E96743"/>
              </a:buClr>
              <a:buNone/>
            </a:pPr>
            <a:r>
              <a:rPr lang="en-US" sz="2000" dirty="0" smtClean="0">
                <a:cs typeface="Arial" pitchFamily="34" charset="0"/>
              </a:rPr>
              <a:t>	Getting the Government to deliver quality education – Balaji Sampath</a:t>
            </a:r>
          </a:p>
          <a:p>
            <a:r>
              <a:rPr lang="en-US" sz="2000" dirty="0" smtClean="0"/>
              <a:t>Advocacy</a:t>
            </a:r>
          </a:p>
          <a:p>
            <a:pPr lvl="0">
              <a:buClr>
                <a:srgbClr val="E96743"/>
              </a:buClr>
              <a:buNone/>
            </a:pPr>
            <a:r>
              <a:rPr lang="en-US" sz="2000" dirty="0" smtClean="0">
                <a:cs typeface="Arial" pitchFamily="34" charset="0"/>
              </a:rPr>
              <a:t>	</a:t>
            </a:r>
            <a:r>
              <a:rPr lang="en-US" sz="2000" dirty="0" smtClean="0">
                <a:solidFill>
                  <a:srgbClr val="92D050"/>
                </a:solidFill>
                <a:cs typeface="Arial" pitchFamily="34" charset="0"/>
              </a:rPr>
              <a:t>right to education, right to information, review of education material</a:t>
            </a:r>
          </a:p>
          <a:p>
            <a:pPr lvl="2">
              <a:buNone/>
            </a:pPr>
            <a:r>
              <a:rPr lang="en-US" sz="2000" dirty="0" smtClean="0">
                <a:cs typeface="Arial" pitchFamily="34" charset="0"/>
              </a:rPr>
              <a:t>Avehi Abacus – reviewed educational material going out to 900 government schools</a:t>
            </a:r>
          </a:p>
          <a:p>
            <a:r>
              <a:rPr lang="en-US" sz="2000" dirty="0" smtClean="0"/>
              <a:t>Outreach &amp; Fund raising</a:t>
            </a:r>
            <a:endParaRPr lang="en-US" sz="2000" dirty="0" smtClean="0">
              <a:cs typeface="Arial" pitchFamily="34" charset="0"/>
            </a:endParaRPr>
          </a:p>
          <a:p>
            <a:pPr lvl="0">
              <a:buNone/>
            </a:pPr>
            <a:r>
              <a:rPr lang="en-US" sz="2000" dirty="0" smtClean="0">
                <a:cs typeface="Arial" pitchFamily="34" charset="0"/>
              </a:rPr>
              <a:t>		Giving Campaign, Wheels of change, Miles for smiles, Climb for Asha, </a:t>
            </a:r>
          </a:p>
          <a:p>
            <a:pPr lvl="0">
              <a:buNone/>
            </a:pPr>
            <a:r>
              <a:rPr lang="en-US" sz="2000" dirty="0" smtClean="0">
                <a:cs typeface="Arial" pitchFamily="34" charset="0"/>
              </a:rPr>
              <a:t>		Concerts, Golf Tournament, Exhibition at SAAM</a:t>
            </a:r>
          </a:p>
          <a:p>
            <a:endParaRPr lang="en-US" dirty="0"/>
          </a:p>
        </p:txBody>
      </p:sp>
      <p:sp>
        <p:nvSpPr>
          <p:cNvPr id="4" name="Slide Number Placeholder 3"/>
          <p:cNvSpPr>
            <a:spLocks noGrp="1"/>
          </p:cNvSpPr>
          <p:nvPr>
            <p:ph type="sldNum" sz="quarter" idx="10"/>
          </p:nvPr>
        </p:nvSpPr>
        <p:spPr/>
        <p:txBody>
          <a:bodyPr/>
          <a:lstStyle/>
          <a:p>
            <a:fld id="{45B7991C-9DA7-4850-B170-584E1DD6E78E}" type="slidenum">
              <a:rPr lang="en-US" smtClean="0"/>
              <a:pPr/>
              <a:t>7</a:t>
            </a:fld>
            <a:endParaRPr lang="en-US"/>
          </a:p>
        </p:txBody>
      </p:sp>
    </p:spTree>
    <p:extLst>
      <p:ext uri="{BB962C8B-B14F-4D97-AF65-F5344CB8AC3E}">
        <p14:creationId xmlns:p14="http://schemas.microsoft.com/office/powerpoint/2010/main" val="2442088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dirty="0" smtClean="0"/>
              <a:t>We focus not just on school education,</a:t>
            </a:r>
            <a:r>
              <a:rPr lang="en-US" sz="2000" baseline="0" dirty="0" smtClean="0"/>
              <a:t> but also on non-formal education, after-school support, community awareness programs etc.</a:t>
            </a:r>
            <a:endParaRPr lang="en-US" sz="2000" dirty="0" smtClean="0"/>
          </a:p>
          <a:p>
            <a:pPr lvl="0"/>
            <a:r>
              <a:rPr lang="en-US" sz="2000" dirty="0" err="1" smtClean="0"/>
              <a:t>Aseema</a:t>
            </a:r>
            <a:r>
              <a:rPr lang="en-US" sz="2000" dirty="0" smtClean="0"/>
              <a:t> is supported by Asha for Education:</a:t>
            </a:r>
            <a:r>
              <a:rPr lang="en-US" sz="2000" baseline="0" dirty="0" smtClean="0"/>
              <a:t>  </a:t>
            </a:r>
            <a:r>
              <a:rPr lang="en-US" sz="2000" dirty="0" err="1" smtClean="0"/>
              <a:t>Salim</a:t>
            </a:r>
            <a:r>
              <a:rPr lang="en-US" sz="2000" dirty="0" smtClean="0"/>
              <a:t> &amp; </a:t>
            </a:r>
            <a:r>
              <a:rPr lang="en-US" sz="2000" dirty="0" err="1" smtClean="0"/>
              <a:t>Latika</a:t>
            </a:r>
            <a:r>
              <a:rPr lang="en-US" sz="2000" dirty="0" smtClean="0"/>
              <a:t> from the movie Slumdog Millionaire went to a school run by </a:t>
            </a:r>
            <a:r>
              <a:rPr lang="en-US" sz="2000" dirty="0" err="1" smtClean="0"/>
              <a:t>Aseema</a:t>
            </a:r>
            <a:endParaRPr lang="en-US"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funds support building schools, providing for food, books, stationary, uniforms, teacher salaries, technology and other administrative costs</a:t>
            </a:r>
          </a:p>
          <a:p>
            <a:endParaRPr lang="en-US" dirty="0"/>
          </a:p>
        </p:txBody>
      </p:sp>
      <p:sp>
        <p:nvSpPr>
          <p:cNvPr id="4" name="Slide Number Placeholder 3"/>
          <p:cNvSpPr>
            <a:spLocks noGrp="1"/>
          </p:cNvSpPr>
          <p:nvPr>
            <p:ph type="sldNum" sz="quarter" idx="10"/>
          </p:nvPr>
        </p:nvSpPr>
        <p:spPr/>
        <p:txBody>
          <a:bodyPr/>
          <a:lstStyle/>
          <a:p>
            <a:fld id="{45B7991C-9DA7-4850-B170-584E1DD6E78E}" type="slidenum">
              <a:rPr lang="en-US" smtClean="0"/>
              <a:pPr/>
              <a:t>8</a:t>
            </a:fld>
            <a:endParaRPr lang="en-US"/>
          </a:p>
        </p:txBody>
      </p:sp>
    </p:spTree>
    <p:extLst>
      <p:ext uri="{BB962C8B-B14F-4D97-AF65-F5344CB8AC3E}">
        <p14:creationId xmlns:p14="http://schemas.microsoft.com/office/powerpoint/2010/main" val="1133352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2011 income and expense numbers are</a:t>
            </a:r>
            <a:r>
              <a:rPr lang="en-US" baseline="0" dirty="0" smtClean="0"/>
              <a:t> ‘estimated’</a:t>
            </a:r>
            <a:endParaRPr lang="en-US" dirty="0"/>
          </a:p>
        </p:txBody>
      </p:sp>
      <p:sp>
        <p:nvSpPr>
          <p:cNvPr id="4" name="Slide Number Placeholder 3"/>
          <p:cNvSpPr>
            <a:spLocks noGrp="1"/>
          </p:cNvSpPr>
          <p:nvPr>
            <p:ph type="sldNum" sz="quarter" idx="10"/>
          </p:nvPr>
        </p:nvSpPr>
        <p:spPr/>
        <p:txBody>
          <a:bodyPr/>
          <a:lstStyle/>
          <a:p>
            <a:fld id="{45B7991C-9DA7-4850-B170-584E1DD6E78E}" type="slidenum">
              <a:rPr lang="en-US" smtClean="0"/>
              <a:pPr/>
              <a:t>13</a:t>
            </a:fld>
            <a:endParaRPr lang="en-US"/>
          </a:p>
        </p:txBody>
      </p:sp>
    </p:spTree>
    <p:extLst>
      <p:ext uri="{BB962C8B-B14F-4D97-AF65-F5344CB8AC3E}">
        <p14:creationId xmlns:p14="http://schemas.microsoft.com/office/powerpoint/2010/main" val="1598237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Year over year, the</a:t>
            </a:r>
            <a:r>
              <a:rPr lang="en-US" baseline="0" dirty="0" smtClean="0"/>
              <a:t> number of hours volunteered has gone up.  In 2008, we had 1500 hours recorded, in 2009, it’s over 1600 hours.   </a:t>
            </a:r>
          </a:p>
          <a:p>
            <a:r>
              <a:rPr lang="en-US" baseline="0" dirty="0" smtClean="0"/>
              <a:t>It takes time and effort to run a  100% volunteer driven organization.   Microsoft employees have contributed to the success of the Seattle chapter and in helping make a difference.</a:t>
            </a:r>
          </a:p>
          <a:p>
            <a:endParaRPr lang="en-US" baseline="0" dirty="0" smtClean="0"/>
          </a:p>
          <a:p>
            <a:r>
              <a:rPr lang="en-US" baseline="0" dirty="0" smtClean="0"/>
              <a:t>Give ranking: </a:t>
            </a:r>
            <a:r>
              <a:rPr lang="en-US" sz="1200" dirty="0" smtClean="0"/>
              <a:t>both in terms of number of individual donors and total amount of funds raised</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5B7991C-9DA7-4850-B170-584E1DD6E78E}" type="slidenum">
              <a:rPr lang="en-US" smtClean="0"/>
              <a:pPr/>
              <a:t>14</a:t>
            </a:fld>
            <a:endParaRPr lang="en-US"/>
          </a:p>
        </p:txBody>
      </p:sp>
    </p:spTree>
    <p:extLst>
      <p:ext uri="{BB962C8B-B14F-4D97-AF65-F5344CB8AC3E}">
        <p14:creationId xmlns:p14="http://schemas.microsoft.com/office/powerpoint/2010/main" val="222408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Over the years, we have learnt,</a:t>
            </a:r>
            <a:r>
              <a:rPr lang="en-US" baseline="0" dirty="0" smtClean="0"/>
              <a:t> building a relationship with the project partners, volunteers &amp; donors has helped us achieve greater success.  </a:t>
            </a:r>
            <a:r>
              <a:rPr lang="en-US" b="1" baseline="0" dirty="0" smtClean="0"/>
              <a:t>Help spread the word about our work</a:t>
            </a:r>
            <a:r>
              <a:rPr lang="en-US" b="0" baseline="0" dirty="0" smtClean="0"/>
              <a:t>.  </a:t>
            </a:r>
            <a:endParaRPr lang="en-US" b="1" dirty="0" smtClean="0"/>
          </a:p>
          <a:p>
            <a:r>
              <a:rPr lang="en-US" dirty="0" smtClean="0"/>
              <a:t>Join us in our fundraising efforts – sponsoring</a:t>
            </a:r>
            <a:r>
              <a:rPr lang="en-US" baseline="0" dirty="0" smtClean="0"/>
              <a:t> our events, joining us for Golf Tournaments, Climb for Asha, Miles for Smiles, Wheels of Change – a lot of avenues if you would like to be directly involved.</a:t>
            </a:r>
            <a:endParaRPr lang="en-US" dirty="0" smtClean="0"/>
          </a:p>
          <a:p>
            <a:r>
              <a:rPr lang="en-US" dirty="0" smtClean="0"/>
              <a:t>Become a </a:t>
            </a:r>
            <a:r>
              <a:rPr lang="en-US" b="1" dirty="0" smtClean="0"/>
              <a:t>Friend of Asha</a:t>
            </a:r>
            <a:r>
              <a:rPr lang="en-US" b="0" dirty="0" smtClean="0"/>
              <a:t> : http://www.ashanet.org/seattle/friendsofasha.php</a:t>
            </a:r>
          </a:p>
          <a:p>
            <a:r>
              <a:rPr lang="en-US" b="0" dirty="0" smtClean="0"/>
              <a:t>If</a:t>
            </a:r>
            <a:r>
              <a:rPr lang="en-US" b="0" baseline="0" dirty="0" smtClean="0"/>
              <a:t> you have children, there is a wonderful opportunity to help involve juniors with our </a:t>
            </a:r>
            <a:r>
              <a:rPr lang="en-US" b="1" baseline="0" dirty="0" smtClean="0"/>
              <a:t>Junior Asha</a:t>
            </a:r>
            <a:r>
              <a:rPr lang="en-US" b="0" baseline="0" dirty="0" smtClean="0"/>
              <a:t> group – Junior Asha has raised more than 800$ this year alone!</a:t>
            </a:r>
          </a:p>
          <a:p>
            <a:endParaRPr lang="en-US" b="0" baseline="0" dirty="0" smtClean="0"/>
          </a:p>
          <a:p>
            <a:r>
              <a:rPr lang="en-US" b="0" baseline="0" dirty="0" smtClean="0"/>
              <a:t>If you would like to meet with one of the volunteers, here’s a few aliases to contact :</a:t>
            </a:r>
          </a:p>
          <a:p>
            <a:r>
              <a:rPr lang="en-US" b="0" baseline="0" dirty="0" err="1" smtClean="0"/>
              <a:t>BPathak</a:t>
            </a:r>
            <a:endParaRPr lang="en-US" b="0" baseline="0" dirty="0" smtClean="0"/>
          </a:p>
          <a:p>
            <a:r>
              <a:rPr lang="en-US" b="0" baseline="0" dirty="0" err="1" smtClean="0"/>
              <a:t>SrijanC</a:t>
            </a:r>
            <a:endParaRPr lang="en-US" b="0" baseline="0" dirty="0" smtClean="0"/>
          </a:p>
          <a:p>
            <a:r>
              <a:rPr lang="en-US" b="0" baseline="0" dirty="0" err="1" smtClean="0"/>
              <a:t>PalaniS</a:t>
            </a:r>
            <a:endParaRPr lang="en-US" b="0" baseline="0" dirty="0" smtClean="0"/>
          </a:p>
          <a:p>
            <a:r>
              <a:rPr lang="en-US" b="0" baseline="0" dirty="0" err="1" smtClean="0"/>
              <a:t>AanchalS</a:t>
            </a:r>
            <a:endParaRPr lang="en-US" b="0" baseline="0" dirty="0" smtClean="0"/>
          </a:p>
          <a:p>
            <a:r>
              <a:rPr lang="en-US" b="0" baseline="0" dirty="0" err="1" smtClean="0"/>
              <a:t>FarhanAh</a:t>
            </a:r>
            <a:endParaRPr lang="en-US" b="0" baseline="0" dirty="0" smtClean="0"/>
          </a:p>
          <a:p>
            <a:r>
              <a:rPr lang="en-US" b="0" baseline="0" dirty="0" err="1" smtClean="0"/>
              <a:t>KalpanaS</a:t>
            </a:r>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45B7991C-9DA7-4850-B170-584E1DD6E78E}" type="slidenum">
              <a:rPr lang="en-US" smtClean="0"/>
              <a:pPr/>
              <a:t>15</a:t>
            </a:fld>
            <a:endParaRPr lang="en-US"/>
          </a:p>
        </p:txBody>
      </p:sp>
    </p:spTree>
    <p:extLst>
      <p:ext uri="{BB962C8B-B14F-4D97-AF65-F5344CB8AC3E}">
        <p14:creationId xmlns:p14="http://schemas.microsoft.com/office/powerpoint/2010/main" val="247762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get Asha logo and theme</a:t>
            </a:r>
            <a:endParaRPr lang="en-US" dirty="0"/>
          </a:p>
        </p:txBody>
      </p:sp>
      <p:sp>
        <p:nvSpPr>
          <p:cNvPr id="4" name="Slide Number Placeholder 3"/>
          <p:cNvSpPr>
            <a:spLocks noGrp="1"/>
          </p:cNvSpPr>
          <p:nvPr>
            <p:ph type="sldNum" sz="quarter" idx="10"/>
          </p:nvPr>
        </p:nvSpPr>
        <p:spPr/>
        <p:txBody>
          <a:bodyPr/>
          <a:lstStyle/>
          <a:p>
            <a:fld id="{45B7991C-9DA7-4850-B170-584E1DD6E78E}" type="slidenum">
              <a:rPr lang="en-US" smtClean="0"/>
              <a:pPr/>
              <a:t>17</a:t>
            </a:fld>
            <a:endParaRPr lang="en-US"/>
          </a:p>
        </p:txBody>
      </p:sp>
    </p:spTree>
    <p:extLst>
      <p:ext uri="{BB962C8B-B14F-4D97-AF65-F5344CB8AC3E}">
        <p14:creationId xmlns:p14="http://schemas.microsoft.com/office/powerpoint/2010/main" val="183707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F73DE19-298B-44A6-A877-7791BB6ABF33}" type="datetimeFigureOut">
              <a:rPr lang="en-US" smtClean="0"/>
              <a:pPr/>
              <a:t>10/12/2011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D09ED-A543-4EB4-ADBF-453A248F00B7}" type="slidenum">
              <a:rPr lang="en-US" smtClean="0"/>
              <a:pPr/>
              <a:t>‹#›</a:t>
            </a:fld>
            <a:endParaRPr lang="en-US"/>
          </a:p>
        </p:txBody>
      </p:sp>
    </p:spTree>
    <p:extLst>
      <p:ext uri="{BB962C8B-B14F-4D97-AF65-F5344CB8AC3E}">
        <p14:creationId xmlns:p14="http://schemas.microsoft.com/office/powerpoint/2010/main" val="2685665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73DE19-298B-44A6-A877-7791BB6ABF33}" type="datetimeFigureOut">
              <a:rPr lang="en-US" smtClean="0"/>
              <a:pPr/>
              <a:t>10/12/2011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D09ED-A543-4EB4-ADBF-453A248F00B7}" type="slidenum">
              <a:rPr lang="en-US" smtClean="0"/>
              <a:pPr/>
              <a:t>‹#›</a:t>
            </a:fld>
            <a:endParaRPr lang="en-US"/>
          </a:p>
        </p:txBody>
      </p:sp>
    </p:spTree>
    <p:extLst>
      <p:ext uri="{BB962C8B-B14F-4D97-AF65-F5344CB8AC3E}">
        <p14:creationId xmlns:p14="http://schemas.microsoft.com/office/powerpoint/2010/main" val="3433183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73DE19-298B-44A6-A877-7791BB6ABF33}" type="datetimeFigureOut">
              <a:rPr lang="en-US" smtClean="0"/>
              <a:pPr/>
              <a:t>10/12/2011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D09ED-A543-4EB4-ADBF-453A248F00B7}" type="slidenum">
              <a:rPr lang="en-US" smtClean="0"/>
              <a:pPr/>
              <a:t>‹#›</a:t>
            </a:fld>
            <a:endParaRPr lang="en-US"/>
          </a:p>
        </p:txBody>
      </p:sp>
    </p:spTree>
    <p:extLst>
      <p:ext uri="{BB962C8B-B14F-4D97-AF65-F5344CB8AC3E}">
        <p14:creationId xmlns:p14="http://schemas.microsoft.com/office/powerpoint/2010/main" val="163233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73DE19-298B-44A6-A877-7791BB6ABF33}" type="datetimeFigureOut">
              <a:rPr lang="en-US" smtClean="0"/>
              <a:pPr/>
              <a:t>10/12/2011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D09ED-A543-4EB4-ADBF-453A248F00B7}" type="slidenum">
              <a:rPr lang="en-US" smtClean="0"/>
              <a:pPr/>
              <a:t>‹#›</a:t>
            </a:fld>
            <a:endParaRPr lang="en-US"/>
          </a:p>
        </p:txBody>
      </p:sp>
    </p:spTree>
    <p:extLst>
      <p:ext uri="{BB962C8B-B14F-4D97-AF65-F5344CB8AC3E}">
        <p14:creationId xmlns:p14="http://schemas.microsoft.com/office/powerpoint/2010/main" val="716008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73DE19-298B-44A6-A877-7791BB6ABF33}" type="datetimeFigureOut">
              <a:rPr lang="en-US" smtClean="0"/>
              <a:pPr/>
              <a:t>10/12/2011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D09ED-A543-4EB4-ADBF-453A248F00B7}" type="slidenum">
              <a:rPr lang="en-US" smtClean="0"/>
              <a:pPr/>
              <a:t>‹#›</a:t>
            </a:fld>
            <a:endParaRPr lang="en-US"/>
          </a:p>
        </p:txBody>
      </p:sp>
    </p:spTree>
    <p:extLst>
      <p:ext uri="{BB962C8B-B14F-4D97-AF65-F5344CB8AC3E}">
        <p14:creationId xmlns:p14="http://schemas.microsoft.com/office/powerpoint/2010/main" val="57750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73DE19-298B-44A6-A877-7791BB6ABF33}" type="datetimeFigureOut">
              <a:rPr lang="en-US" smtClean="0"/>
              <a:pPr/>
              <a:t>10/12/2011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D09ED-A543-4EB4-ADBF-453A248F00B7}" type="slidenum">
              <a:rPr lang="en-US" smtClean="0"/>
              <a:pPr/>
              <a:t>‹#›</a:t>
            </a:fld>
            <a:endParaRPr lang="en-US"/>
          </a:p>
        </p:txBody>
      </p:sp>
    </p:spTree>
    <p:extLst>
      <p:ext uri="{BB962C8B-B14F-4D97-AF65-F5344CB8AC3E}">
        <p14:creationId xmlns:p14="http://schemas.microsoft.com/office/powerpoint/2010/main" val="148519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F73DE19-298B-44A6-A877-7791BB6ABF33}" type="datetimeFigureOut">
              <a:rPr lang="en-US" smtClean="0"/>
              <a:pPr/>
              <a:t>10/12/2011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8D09ED-A543-4EB4-ADBF-453A248F00B7}" type="slidenum">
              <a:rPr lang="en-US" smtClean="0"/>
              <a:pPr/>
              <a:t>‹#›</a:t>
            </a:fld>
            <a:endParaRPr lang="en-US"/>
          </a:p>
        </p:txBody>
      </p:sp>
    </p:spTree>
    <p:extLst>
      <p:ext uri="{BB962C8B-B14F-4D97-AF65-F5344CB8AC3E}">
        <p14:creationId xmlns:p14="http://schemas.microsoft.com/office/powerpoint/2010/main" val="2343635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73DE19-298B-44A6-A877-7791BB6ABF33}" type="datetimeFigureOut">
              <a:rPr lang="en-US" smtClean="0"/>
              <a:pPr/>
              <a:t>10/12/2011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8D09ED-A543-4EB4-ADBF-453A248F00B7}" type="slidenum">
              <a:rPr lang="en-US" smtClean="0"/>
              <a:pPr/>
              <a:t>‹#›</a:t>
            </a:fld>
            <a:endParaRPr lang="en-US"/>
          </a:p>
        </p:txBody>
      </p:sp>
    </p:spTree>
    <p:extLst>
      <p:ext uri="{BB962C8B-B14F-4D97-AF65-F5344CB8AC3E}">
        <p14:creationId xmlns:p14="http://schemas.microsoft.com/office/powerpoint/2010/main" val="146723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73DE19-298B-44A6-A877-7791BB6ABF33}" type="datetimeFigureOut">
              <a:rPr lang="en-US" smtClean="0"/>
              <a:pPr/>
              <a:t>10/12/2011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8D09ED-A543-4EB4-ADBF-453A248F00B7}" type="slidenum">
              <a:rPr lang="en-US" smtClean="0"/>
              <a:pPr/>
              <a:t>‹#›</a:t>
            </a:fld>
            <a:endParaRPr lang="en-US"/>
          </a:p>
        </p:txBody>
      </p:sp>
    </p:spTree>
    <p:extLst>
      <p:ext uri="{BB962C8B-B14F-4D97-AF65-F5344CB8AC3E}">
        <p14:creationId xmlns:p14="http://schemas.microsoft.com/office/powerpoint/2010/main" val="3826869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73DE19-298B-44A6-A877-7791BB6ABF33}" type="datetimeFigureOut">
              <a:rPr lang="en-US" smtClean="0"/>
              <a:pPr/>
              <a:t>10/12/2011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D09ED-A543-4EB4-ADBF-453A248F00B7}" type="slidenum">
              <a:rPr lang="en-US" smtClean="0"/>
              <a:pPr/>
              <a:t>‹#›</a:t>
            </a:fld>
            <a:endParaRPr lang="en-US"/>
          </a:p>
        </p:txBody>
      </p:sp>
    </p:spTree>
    <p:extLst>
      <p:ext uri="{BB962C8B-B14F-4D97-AF65-F5344CB8AC3E}">
        <p14:creationId xmlns:p14="http://schemas.microsoft.com/office/powerpoint/2010/main" val="1274533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73DE19-298B-44A6-A877-7791BB6ABF33}" type="datetimeFigureOut">
              <a:rPr lang="en-US" smtClean="0"/>
              <a:pPr/>
              <a:t>10/12/2011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D09ED-A543-4EB4-ADBF-453A248F00B7}" type="slidenum">
              <a:rPr lang="en-US" smtClean="0"/>
              <a:pPr/>
              <a:t>‹#›</a:t>
            </a:fld>
            <a:endParaRPr lang="en-US"/>
          </a:p>
        </p:txBody>
      </p:sp>
    </p:spTree>
    <p:extLst>
      <p:ext uri="{BB962C8B-B14F-4D97-AF65-F5344CB8AC3E}">
        <p14:creationId xmlns:p14="http://schemas.microsoft.com/office/powerpoint/2010/main" val="4046498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73DE19-298B-44A6-A877-7791BB6ABF33}" type="datetimeFigureOut">
              <a:rPr lang="en-US" smtClean="0"/>
              <a:pPr/>
              <a:t>10/12/2011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8D09ED-A543-4EB4-ADBF-453A248F00B7}" type="slidenum">
              <a:rPr lang="en-US" smtClean="0"/>
              <a:pPr/>
              <a:t>‹#›</a:t>
            </a:fld>
            <a:endParaRPr lang="en-US"/>
          </a:p>
        </p:txBody>
      </p:sp>
    </p:spTree>
    <p:extLst>
      <p:ext uri="{BB962C8B-B14F-4D97-AF65-F5344CB8AC3E}">
        <p14:creationId xmlns:p14="http://schemas.microsoft.com/office/powerpoint/2010/main" val="2824287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chart" Target="../charts/char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8.xml"/><Relationship Id="rId7"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3.jpe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11.pn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jpg"/><Relationship Id="rId10" Type="http://schemas.openxmlformats.org/officeDocument/2006/relationships/image" Target="../media/image29.jpeg"/><Relationship Id="rId4" Type="http://schemas.openxmlformats.org/officeDocument/2006/relationships/image" Target="../media/image12.png"/><Relationship Id="rId9" Type="http://schemas.openxmlformats.org/officeDocument/2006/relationships/image" Target="../media/image28.JPG"/><Relationship Id="rId14" Type="http://schemas.openxmlformats.org/officeDocument/2006/relationships/image" Target="../media/image33.jpeg"/></Relationships>
</file>

<file path=ppt/slides/_rels/slide1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3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3.xml"/><Relationship Id="rId7" Type="http://schemas.openxmlformats.org/officeDocument/2006/relationships/diagramLayout" Target="../diagrams/layout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Data" Target="../diagrams/data1.xml"/><Relationship Id="rId5" Type="http://schemas.openxmlformats.org/officeDocument/2006/relationships/image" Target="../media/image12.png"/><Relationship Id="rId10" Type="http://schemas.microsoft.com/office/2007/relationships/diagramDrawing" Target="../diagrams/drawing1.xml"/><Relationship Id="rId4" Type="http://schemas.openxmlformats.org/officeDocument/2006/relationships/image" Target="../media/image11.png"/><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1.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2.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cstate="print"/>
          <a:stretch>
            <a:fillRect/>
          </a:stretch>
        </p:blipFill>
        <p:spPr>
          <a:xfrm>
            <a:off x="-6875" y="2512"/>
            <a:ext cx="7668994" cy="1597688"/>
          </a:xfrm>
          <a:prstGeom prst="rect">
            <a:avLst/>
          </a:prstGeom>
        </p:spPr>
      </p:pic>
      <p:pic>
        <p:nvPicPr>
          <p:cNvPr id="5" name="Picture 4"/>
          <p:cNvPicPr>
            <a:picLocks noChangeAspect="1"/>
          </p:cNvPicPr>
          <p:nvPr/>
        </p:nvPicPr>
        <p:blipFill>
          <a:blip r:embed="rId4" cstate="print"/>
          <a:stretch>
            <a:fillRect/>
          </a:stretch>
        </p:blipFill>
        <p:spPr>
          <a:xfrm>
            <a:off x="7634321" y="3412"/>
            <a:ext cx="1461333" cy="1596007"/>
          </a:xfrm>
          <a:prstGeom prst="rect">
            <a:avLst/>
          </a:prstGeom>
        </p:spPr>
      </p:pic>
      <p:grpSp>
        <p:nvGrpSpPr>
          <p:cNvPr id="6" name="Group 5"/>
          <p:cNvGrpSpPr/>
          <p:nvPr/>
        </p:nvGrpSpPr>
        <p:grpSpPr>
          <a:xfrm>
            <a:off x="0" y="6019800"/>
            <a:ext cx="9144000" cy="838200"/>
            <a:chOff x="0" y="5089818"/>
            <a:chExt cx="9144000" cy="1768182"/>
          </a:xfrm>
        </p:grpSpPr>
        <p:pic>
          <p:nvPicPr>
            <p:cNvPr id="7" name="Picture 6"/>
            <p:cNvPicPr>
              <a:picLocks/>
            </p:cNvPicPr>
            <p:nvPr/>
          </p:nvPicPr>
          <p:blipFill>
            <a:blip r:embed="rId5" cstate="print"/>
            <a:stretch>
              <a:fillRect/>
            </a:stretch>
          </p:blipFill>
          <p:spPr>
            <a:xfrm>
              <a:off x="24064" y="5089818"/>
              <a:ext cx="9098280" cy="1737360"/>
            </a:xfrm>
            <a:prstGeom prst="rect">
              <a:avLst/>
            </a:prstGeom>
          </p:spPr>
        </p:pic>
        <p:sp>
          <p:nvSpPr>
            <p:cNvPr id="8" name="Rectangle 7"/>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p:cNvSpPr/>
          <p:nvPr/>
        </p:nvSpPr>
        <p:spPr>
          <a:xfrm>
            <a:off x="0" y="4267200"/>
            <a:ext cx="4572000" cy="1754326"/>
          </a:xfrm>
          <a:prstGeom prst="rect">
            <a:avLst/>
          </a:prstGeom>
        </p:spPr>
        <p:txBody>
          <a:bodyPr>
            <a:spAutoFit/>
          </a:bodyPr>
          <a:lstStyle/>
          <a:p>
            <a:pPr marL="285750" indent="-285750"/>
            <a:r>
              <a:rPr lang="en-US" dirty="0" smtClean="0"/>
              <a:t>About Teach for India</a:t>
            </a:r>
          </a:p>
          <a:p>
            <a:pPr marL="285750" indent="-285750"/>
            <a:r>
              <a:rPr lang="en-US" dirty="0" smtClean="0"/>
              <a:t>About </a:t>
            </a:r>
            <a:r>
              <a:rPr lang="en-US" dirty="0" smtClean="0"/>
              <a:t>Asha</a:t>
            </a:r>
          </a:p>
          <a:p>
            <a:pPr marL="285750" indent="-285750"/>
            <a:r>
              <a:rPr lang="en-US" dirty="0" smtClean="0"/>
              <a:t>Success Stories</a:t>
            </a:r>
          </a:p>
          <a:p>
            <a:pPr marL="285750" indent="-285750"/>
            <a:r>
              <a:rPr lang="en-US" dirty="0" smtClean="0"/>
              <a:t>Microsoft Connection</a:t>
            </a:r>
          </a:p>
          <a:p>
            <a:pPr marL="285750" indent="-285750"/>
            <a:r>
              <a:rPr lang="en-US" dirty="0" smtClean="0"/>
              <a:t>Financials</a:t>
            </a:r>
          </a:p>
          <a:p>
            <a:pPr marL="285750" indent="-285750"/>
            <a:r>
              <a:rPr lang="en-US" dirty="0" smtClean="0"/>
              <a:t>How you can help</a:t>
            </a:r>
            <a:endParaRPr lang="en-US" dirty="0"/>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9892" y="6191334"/>
            <a:ext cx="398622" cy="390325"/>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9435" y="6172200"/>
            <a:ext cx="398965" cy="398965"/>
          </a:xfrm>
          <a:prstGeom prst="rect">
            <a:avLst/>
          </a:prstGeom>
        </p:spPr>
      </p:pic>
      <p:sp>
        <p:nvSpPr>
          <p:cNvPr id="17" name="TextBox 16"/>
          <p:cNvSpPr txBox="1"/>
          <p:nvPr/>
        </p:nvSpPr>
        <p:spPr>
          <a:xfrm>
            <a:off x="3837919" y="6248400"/>
            <a:ext cx="2011516" cy="307777"/>
          </a:xfrm>
          <a:prstGeom prst="rect">
            <a:avLst/>
          </a:prstGeom>
          <a:noFill/>
        </p:spPr>
        <p:txBody>
          <a:bodyPr wrap="square" rtlCol="0">
            <a:spAutoFit/>
          </a:bodyPr>
          <a:lstStyle/>
          <a:p>
            <a:r>
              <a:rPr lang="en-US" sz="1400" dirty="0" smtClean="0"/>
              <a:t>twitter.com/</a:t>
            </a:r>
            <a:r>
              <a:rPr lang="en-US" sz="1400" dirty="0" err="1" smtClean="0"/>
              <a:t>vaibhavb</a:t>
            </a:r>
            <a:endParaRPr lang="en-US" sz="1400" dirty="0"/>
          </a:p>
        </p:txBody>
      </p:sp>
      <p:sp>
        <p:nvSpPr>
          <p:cNvPr id="18" name="TextBox 17"/>
          <p:cNvSpPr txBox="1"/>
          <p:nvPr/>
        </p:nvSpPr>
        <p:spPr>
          <a:xfrm>
            <a:off x="6251533" y="6232609"/>
            <a:ext cx="2113454" cy="307777"/>
          </a:xfrm>
          <a:prstGeom prst="rect">
            <a:avLst/>
          </a:prstGeom>
          <a:noFill/>
        </p:spPr>
        <p:txBody>
          <a:bodyPr wrap="square" rtlCol="0">
            <a:spAutoFit/>
          </a:bodyPr>
          <a:lstStyle/>
          <a:p>
            <a:r>
              <a:rPr lang="en-US" sz="1400" dirty="0" smtClean="0"/>
              <a:t>facebook.com/</a:t>
            </a:r>
            <a:r>
              <a:rPr lang="en-US" sz="1400" dirty="0" err="1" smtClean="0"/>
              <a:t>vitraag</a:t>
            </a:r>
            <a:endParaRPr lang="en-US" sz="1400" dirty="0"/>
          </a:p>
        </p:txBody>
      </p:sp>
      <p:sp>
        <p:nvSpPr>
          <p:cNvPr id="20" name="TextBox 19"/>
          <p:cNvSpPr txBox="1"/>
          <p:nvPr/>
        </p:nvSpPr>
        <p:spPr>
          <a:xfrm>
            <a:off x="990600" y="6217793"/>
            <a:ext cx="2113454" cy="307777"/>
          </a:xfrm>
          <a:prstGeom prst="rect">
            <a:avLst/>
          </a:prstGeom>
          <a:noFill/>
        </p:spPr>
        <p:txBody>
          <a:bodyPr wrap="square" rtlCol="0">
            <a:spAutoFit/>
          </a:bodyPr>
          <a:lstStyle/>
          <a:p>
            <a:r>
              <a:rPr lang="en-US" sz="1400" dirty="0" smtClean="0"/>
              <a:t>www.vitraag.com</a:t>
            </a:r>
            <a:endParaRPr lang="en-US" sz="1400" dirty="0"/>
          </a:p>
        </p:txBody>
      </p:sp>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 y="6139081"/>
            <a:ext cx="457200" cy="465201"/>
          </a:xfrm>
          <a:prstGeom prst="rect">
            <a:avLst/>
          </a:prstGeom>
        </p:spPr>
      </p:pic>
      <p:sp>
        <p:nvSpPr>
          <p:cNvPr id="24" name="TextBox 23"/>
          <p:cNvSpPr txBox="1"/>
          <p:nvPr/>
        </p:nvSpPr>
        <p:spPr>
          <a:xfrm>
            <a:off x="914400" y="293583"/>
            <a:ext cx="6324600" cy="1015663"/>
          </a:xfrm>
          <a:prstGeom prst="rect">
            <a:avLst/>
          </a:prstGeom>
          <a:noFill/>
        </p:spPr>
        <p:txBody>
          <a:bodyPr wrap="square" rtlCol="0">
            <a:spAutoFit/>
          </a:bodyPr>
          <a:lstStyle/>
          <a:p>
            <a:r>
              <a:rPr lang="en-US" sz="6000" b="1" dirty="0" smtClean="0">
                <a:solidFill>
                  <a:schemeClr val="bg1"/>
                </a:solidFill>
                <a:latin typeface="Cambria" pitchFamily="18" charset="0"/>
              </a:rPr>
              <a:t>Give 2011</a:t>
            </a:r>
            <a:endParaRPr lang="en-US" sz="6000" b="1" dirty="0">
              <a:solidFill>
                <a:schemeClr val="bg1"/>
              </a:solidFill>
              <a:latin typeface="Cambria" pitchFamily="18" charset="0"/>
            </a:endParaRPr>
          </a:p>
        </p:txBody>
      </p:sp>
      <p:sp>
        <p:nvSpPr>
          <p:cNvPr id="19" name="Title 1"/>
          <p:cNvSpPr txBox="1">
            <a:spLocks/>
          </p:cNvSpPr>
          <p:nvPr/>
        </p:nvSpPr>
        <p:spPr>
          <a:xfrm>
            <a:off x="2590800" y="1969477"/>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Give with Passion</a:t>
            </a:r>
            <a:endParaRPr lang="en-US" dirty="0"/>
          </a:p>
        </p:txBody>
      </p:sp>
      <p:sp>
        <p:nvSpPr>
          <p:cNvPr id="22" name="Subtitle 2"/>
          <p:cNvSpPr txBox="1">
            <a:spLocks/>
          </p:cNvSpPr>
          <p:nvPr/>
        </p:nvSpPr>
        <p:spPr>
          <a:xfrm>
            <a:off x="4495800" y="3124200"/>
            <a:ext cx="6400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Vaibhav Bhandari</a:t>
            </a:r>
            <a:endParaRPr lang="en-US" dirty="0"/>
          </a:p>
        </p:txBody>
      </p:sp>
    </p:spTree>
    <p:extLst>
      <p:ext uri="{BB962C8B-B14F-4D97-AF65-F5344CB8AC3E}">
        <p14:creationId xmlns:p14="http://schemas.microsoft.com/office/powerpoint/2010/main" val="2296768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228600"/>
            <a:ext cx="8229600" cy="990600"/>
          </a:xfrm>
        </p:spPr>
        <p:txBody>
          <a:bodyPr>
            <a:noAutofit/>
          </a:bodyPr>
          <a:lstStyle/>
          <a:p>
            <a:r>
              <a:rPr lang="en-US" dirty="0"/>
              <a:t>Project spotlight: </a:t>
            </a:r>
            <a:r>
              <a:rPr lang="en-US" dirty="0" err="1"/>
              <a:t>Champa</a:t>
            </a:r>
            <a:r>
              <a:rPr lang="en-US" dirty="0"/>
              <a:t> </a:t>
            </a:r>
            <a:r>
              <a:rPr lang="en-US" sz="4400" dirty="0" err="1" smtClean="0"/>
              <a:t>Mahila</a:t>
            </a:r>
            <a:r>
              <a:rPr lang="en-US" sz="4400" dirty="0" smtClean="0"/>
              <a:t> Society</a:t>
            </a:r>
          </a:p>
        </p:txBody>
      </p:sp>
      <p:pic>
        <p:nvPicPr>
          <p:cNvPr id="11267" name="Picture 4" descr="PICT0066"/>
          <p:cNvPicPr>
            <a:picLocks noChangeAspect="1" noChangeArrowheads="1"/>
          </p:cNvPicPr>
          <p:nvPr/>
        </p:nvPicPr>
        <p:blipFill>
          <a:blip r:embed="rId2"/>
          <a:srcRect/>
          <a:stretch>
            <a:fillRect/>
          </a:stretch>
        </p:blipFill>
        <p:spPr bwMode="auto">
          <a:xfrm>
            <a:off x="4876800" y="1676400"/>
            <a:ext cx="3810000" cy="2859088"/>
          </a:xfrm>
          <a:prstGeom prst="rect">
            <a:avLst/>
          </a:prstGeom>
          <a:noFill/>
          <a:ln w="9525">
            <a:noFill/>
            <a:miter lim="800000"/>
            <a:headEnd/>
            <a:tailEnd/>
          </a:ln>
        </p:spPr>
      </p:pic>
      <p:sp>
        <p:nvSpPr>
          <p:cNvPr id="11268" name="Text Box 7"/>
          <p:cNvSpPr txBox="1">
            <a:spLocks noChangeArrowheads="1"/>
          </p:cNvSpPr>
          <p:nvPr/>
        </p:nvSpPr>
        <p:spPr bwMode="auto">
          <a:xfrm>
            <a:off x="685800" y="2133600"/>
            <a:ext cx="2895600" cy="784830"/>
          </a:xfrm>
          <a:prstGeom prst="rect">
            <a:avLst/>
          </a:prstGeom>
          <a:noFill/>
          <a:ln w="9525">
            <a:noFill/>
            <a:miter lim="800000"/>
            <a:headEnd/>
            <a:tailEnd/>
          </a:ln>
        </p:spPr>
        <p:txBody>
          <a:bodyPr>
            <a:spAutoFit/>
          </a:bodyPr>
          <a:lstStyle/>
          <a:p>
            <a:pPr>
              <a:spcBef>
                <a:spcPct val="50000"/>
              </a:spcBef>
            </a:pPr>
            <a:r>
              <a:rPr lang="en-US" b="1" dirty="0">
                <a:latin typeface="+mn-lt"/>
              </a:rPr>
              <a:t>Spread over 30 villages</a:t>
            </a:r>
          </a:p>
          <a:p>
            <a:pPr>
              <a:spcBef>
                <a:spcPct val="50000"/>
              </a:spcBef>
            </a:pPr>
            <a:r>
              <a:rPr lang="en-US" b="1" dirty="0">
                <a:latin typeface="+mn-lt"/>
              </a:rPr>
              <a:t>Children ages 3-18</a:t>
            </a:r>
          </a:p>
        </p:txBody>
      </p:sp>
      <p:sp>
        <p:nvSpPr>
          <p:cNvPr id="11269" name="Text Box 8"/>
          <p:cNvSpPr txBox="1">
            <a:spLocks noChangeArrowheads="1"/>
          </p:cNvSpPr>
          <p:nvPr/>
        </p:nvSpPr>
        <p:spPr bwMode="auto">
          <a:xfrm>
            <a:off x="5105400" y="4953000"/>
            <a:ext cx="3429000" cy="1615827"/>
          </a:xfrm>
          <a:prstGeom prst="rect">
            <a:avLst/>
          </a:prstGeom>
          <a:noFill/>
          <a:ln w="9525">
            <a:noFill/>
            <a:miter lim="800000"/>
            <a:headEnd/>
            <a:tailEnd/>
          </a:ln>
        </p:spPr>
        <p:txBody>
          <a:bodyPr>
            <a:spAutoFit/>
          </a:bodyPr>
          <a:lstStyle/>
          <a:p>
            <a:pPr>
              <a:spcBef>
                <a:spcPct val="50000"/>
              </a:spcBef>
              <a:buFont typeface="Symbol" pitchFamily="18" charset="2"/>
              <a:buNone/>
            </a:pPr>
            <a:r>
              <a:rPr lang="en-US" b="1" dirty="0">
                <a:latin typeface="+mn-lt"/>
              </a:rPr>
              <a:t>Formal Schools</a:t>
            </a:r>
          </a:p>
          <a:p>
            <a:pPr>
              <a:spcBef>
                <a:spcPct val="50000"/>
              </a:spcBef>
              <a:buFont typeface="Symbol" pitchFamily="18" charset="2"/>
              <a:buNone/>
            </a:pPr>
            <a:r>
              <a:rPr lang="en-US" b="1" dirty="0">
                <a:latin typeface="+mn-lt"/>
              </a:rPr>
              <a:t>Health Care</a:t>
            </a:r>
          </a:p>
          <a:p>
            <a:pPr>
              <a:spcBef>
                <a:spcPct val="50000"/>
              </a:spcBef>
              <a:buFont typeface="Symbol" pitchFamily="18" charset="2"/>
              <a:buNone/>
            </a:pPr>
            <a:r>
              <a:rPr lang="en-US" b="1" dirty="0">
                <a:latin typeface="+mn-lt"/>
              </a:rPr>
              <a:t>Early Childhood Education</a:t>
            </a:r>
          </a:p>
          <a:p>
            <a:pPr>
              <a:spcBef>
                <a:spcPct val="50000"/>
              </a:spcBef>
              <a:buFont typeface="Symbol" pitchFamily="18" charset="2"/>
              <a:buNone/>
            </a:pPr>
            <a:r>
              <a:rPr lang="en-US" b="1" dirty="0">
                <a:latin typeface="+mn-lt"/>
              </a:rPr>
              <a:t>Special Children</a:t>
            </a:r>
          </a:p>
        </p:txBody>
      </p:sp>
      <p:pic>
        <p:nvPicPr>
          <p:cNvPr id="11270" name="Picture 7" descr="C:\Users\Srijan\Pictures\AshaPictures\SiteVisits\CMSVisit2004\PICT0008.JPG"/>
          <p:cNvPicPr>
            <a:picLocks noChangeAspect="1" noChangeArrowheads="1"/>
          </p:cNvPicPr>
          <p:nvPr/>
        </p:nvPicPr>
        <p:blipFill>
          <a:blip r:embed="rId3"/>
          <a:srcRect/>
          <a:stretch>
            <a:fillRect/>
          </a:stretch>
        </p:blipFill>
        <p:spPr bwMode="auto">
          <a:xfrm>
            <a:off x="381000" y="3505200"/>
            <a:ext cx="4368800" cy="3276600"/>
          </a:xfrm>
          <a:prstGeom prst="rect">
            <a:avLst/>
          </a:prstGeom>
          <a:noFill/>
          <a:ln w="9525">
            <a:noFill/>
            <a:miter lim="800000"/>
            <a:headEnd/>
            <a:tailEnd/>
          </a:ln>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431388"/>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8743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228600"/>
            <a:ext cx="8229600" cy="685800"/>
          </a:xfrm>
        </p:spPr>
        <p:txBody>
          <a:bodyPr>
            <a:noAutofit/>
          </a:bodyPr>
          <a:lstStyle/>
          <a:p>
            <a:r>
              <a:rPr lang="en-US" dirty="0"/>
              <a:t>Project spotlight: AVEHI </a:t>
            </a:r>
            <a:r>
              <a:rPr lang="en-US" sz="4400" dirty="0" smtClean="0"/>
              <a:t>Abacus</a:t>
            </a:r>
          </a:p>
        </p:txBody>
      </p:sp>
      <p:pic>
        <p:nvPicPr>
          <p:cNvPr id="12292" name="Picture 4" descr="C:\Users\srijanc.000\Pictures\Asha Related\AVEHI-Class_in_Yavatmal_district_Maharashtra.jpg"/>
          <p:cNvPicPr>
            <a:picLocks noChangeAspect="1" noChangeArrowheads="1"/>
          </p:cNvPicPr>
          <p:nvPr/>
        </p:nvPicPr>
        <p:blipFill>
          <a:blip r:embed="rId2"/>
          <a:srcRect/>
          <a:stretch>
            <a:fillRect/>
          </a:stretch>
        </p:blipFill>
        <p:spPr bwMode="auto">
          <a:xfrm>
            <a:off x="457200" y="1300877"/>
            <a:ext cx="4101985" cy="2743200"/>
          </a:xfrm>
          <a:prstGeom prst="rect">
            <a:avLst/>
          </a:prstGeom>
          <a:noFill/>
        </p:spPr>
      </p:pic>
      <p:pic>
        <p:nvPicPr>
          <p:cNvPr id="12293" name="Picture 5" descr="C:\Users\srijanc.000\Pictures\Asha Related\AVEHI-PuppetsMadeInSessionOnCommunalism.jpg"/>
          <p:cNvPicPr>
            <a:picLocks noChangeAspect="1" noChangeArrowheads="1"/>
          </p:cNvPicPr>
          <p:nvPr/>
        </p:nvPicPr>
        <p:blipFill>
          <a:blip r:embed="rId3"/>
          <a:srcRect/>
          <a:stretch>
            <a:fillRect/>
          </a:stretch>
        </p:blipFill>
        <p:spPr bwMode="auto">
          <a:xfrm>
            <a:off x="4648200" y="3739277"/>
            <a:ext cx="4197458" cy="2971800"/>
          </a:xfrm>
          <a:prstGeom prst="rect">
            <a:avLst/>
          </a:prstGeom>
          <a:noFill/>
        </p:spPr>
      </p:pic>
      <p:sp>
        <p:nvSpPr>
          <p:cNvPr id="6" name="TextBox 5"/>
          <p:cNvSpPr txBox="1"/>
          <p:nvPr/>
        </p:nvSpPr>
        <p:spPr>
          <a:xfrm>
            <a:off x="4876800" y="1453277"/>
            <a:ext cx="3733800" cy="1754326"/>
          </a:xfrm>
          <a:prstGeom prst="rect">
            <a:avLst/>
          </a:prstGeom>
          <a:noFill/>
        </p:spPr>
        <p:txBody>
          <a:bodyPr wrap="square" rtlCol="0">
            <a:spAutoFit/>
          </a:bodyPr>
          <a:lstStyle/>
          <a:p>
            <a:r>
              <a:rPr lang="en-US" dirty="0" smtClean="0">
                <a:latin typeface="+mn-lt"/>
              </a:rPr>
              <a:t>Strengthening </a:t>
            </a:r>
            <a:r>
              <a:rPr lang="en-US" dirty="0">
                <a:latin typeface="+mn-lt"/>
              </a:rPr>
              <a:t>the quality and content of </a:t>
            </a:r>
            <a:r>
              <a:rPr lang="en-US" dirty="0" smtClean="0">
                <a:latin typeface="+mn-lt"/>
              </a:rPr>
              <a:t>education</a:t>
            </a:r>
          </a:p>
          <a:p>
            <a:endParaRPr lang="en-US" dirty="0">
              <a:latin typeface="+mn-lt"/>
            </a:endParaRPr>
          </a:p>
          <a:p>
            <a:r>
              <a:rPr lang="en-US" dirty="0" smtClean="0">
                <a:latin typeface="+mn-lt"/>
              </a:rPr>
              <a:t>Working in government schools</a:t>
            </a:r>
          </a:p>
          <a:p>
            <a:endParaRPr lang="en-US" dirty="0">
              <a:latin typeface="+mn-lt"/>
            </a:endParaRPr>
          </a:p>
          <a:p>
            <a:r>
              <a:rPr lang="en-US" dirty="0" smtClean="0">
                <a:latin typeface="+mn-lt"/>
              </a:rPr>
              <a:t>900 municipal schools in Mumbai</a:t>
            </a:r>
            <a:endParaRPr lang="en-US" dirty="0">
              <a:latin typeface="+mn-lt"/>
            </a:endParaRPr>
          </a:p>
        </p:txBody>
      </p:sp>
      <p:sp>
        <p:nvSpPr>
          <p:cNvPr id="7" name="TextBox 6"/>
          <p:cNvSpPr txBox="1"/>
          <p:nvPr/>
        </p:nvSpPr>
        <p:spPr>
          <a:xfrm>
            <a:off x="457200" y="4196477"/>
            <a:ext cx="3962400" cy="2585323"/>
          </a:xfrm>
          <a:prstGeom prst="rect">
            <a:avLst/>
          </a:prstGeom>
          <a:noFill/>
        </p:spPr>
        <p:txBody>
          <a:bodyPr wrap="square" rtlCol="0">
            <a:spAutoFit/>
          </a:bodyPr>
          <a:lstStyle/>
          <a:p>
            <a:r>
              <a:rPr lang="en-US" dirty="0" err="1" smtClean="0">
                <a:latin typeface="+mn-lt"/>
              </a:rPr>
              <a:t>Sangati</a:t>
            </a:r>
            <a:r>
              <a:rPr lang="en-US" dirty="0" smtClean="0">
                <a:latin typeface="+mn-lt"/>
              </a:rPr>
              <a:t> curriculum:</a:t>
            </a:r>
          </a:p>
          <a:p>
            <a:endParaRPr lang="en-US" dirty="0" smtClean="0">
              <a:latin typeface="+mn-lt"/>
            </a:endParaRPr>
          </a:p>
          <a:p>
            <a:pPr marL="234950" indent="-234950">
              <a:buFont typeface="Arial" pitchFamily="34" charset="0"/>
              <a:buChar char="˗"/>
            </a:pPr>
            <a:r>
              <a:rPr lang="en-US" dirty="0" smtClean="0">
                <a:latin typeface="+mn-lt"/>
              </a:rPr>
              <a:t>Links to life outside school</a:t>
            </a:r>
          </a:p>
          <a:p>
            <a:pPr marL="234950" indent="-234950">
              <a:buFont typeface="Arial" pitchFamily="34" charset="0"/>
              <a:buChar char="˗"/>
            </a:pPr>
            <a:endParaRPr lang="en-US" dirty="0" smtClean="0">
              <a:latin typeface="+mn-lt"/>
            </a:endParaRPr>
          </a:p>
          <a:p>
            <a:pPr marL="234950" indent="-234950">
              <a:buFont typeface="Arial" pitchFamily="34" charset="0"/>
              <a:buChar char="˗"/>
            </a:pPr>
            <a:r>
              <a:rPr lang="en-US" dirty="0" smtClean="0">
                <a:latin typeface="+mn-lt"/>
              </a:rPr>
              <a:t>Build </a:t>
            </a:r>
            <a:r>
              <a:rPr lang="en-US" dirty="0">
                <a:latin typeface="+mn-lt"/>
              </a:rPr>
              <a:t>skills of thinking, </a:t>
            </a:r>
            <a:r>
              <a:rPr lang="en-US" dirty="0" smtClean="0">
                <a:latin typeface="+mn-lt"/>
              </a:rPr>
              <a:t>analyzing </a:t>
            </a:r>
            <a:r>
              <a:rPr lang="en-US" dirty="0">
                <a:latin typeface="+mn-lt"/>
              </a:rPr>
              <a:t>and making </a:t>
            </a:r>
            <a:r>
              <a:rPr lang="en-US" dirty="0" smtClean="0">
                <a:latin typeface="+mn-lt"/>
              </a:rPr>
              <a:t>choices</a:t>
            </a:r>
          </a:p>
          <a:p>
            <a:pPr marL="234950" indent="-234950">
              <a:buFont typeface="Arial" pitchFamily="34" charset="0"/>
              <a:buChar char="˗"/>
            </a:pPr>
            <a:endParaRPr lang="en-US" dirty="0" smtClean="0">
              <a:latin typeface="+mn-lt"/>
            </a:endParaRPr>
          </a:p>
          <a:p>
            <a:pPr marL="234950" indent="-234950">
              <a:buFont typeface="Arial" pitchFamily="34" charset="0"/>
              <a:buChar char="˗"/>
            </a:pPr>
            <a:r>
              <a:rPr lang="en-US" dirty="0" smtClean="0">
                <a:latin typeface="+mn-lt"/>
              </a:rPr>
              <a:t>Promote </a:t>
            </a:r>
            <a:r>
              <a:rPr lang="en-US" dirty="0">
                <a:latin typeface="+mn-lt"/>
              </a:rPr>
              <a:t>harmony and celebrate diversity</a:t>
            </a:r>
          </a:p>
        </p:txBody>
      </p:sp>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99060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16673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28600"/>
            <a:ext cx="8229600" cy="685800"/>
          </a:xfrm>
        </p:spPr>
        <p:txBody>
          <a:bodyPr>
            <a:noAutofit/>
          </a:bodyPr>
          <a:lstStyle/>
          <a:p>
            <a:r>
              <a:rPr lang="en-US" dirty="0"/>
              <a:t>Project spotlight: </a:t>
            </a:r>
            <a:r>
              <a:rPr lang="en-US" dirty="0" err="1"/>
              <a:t>Bharathi</a:t>
            </a:r>
            <a:r>
              <a:rPr lang="en-US" dirty="0"/>
              <a:t> </a:t>
            </a:r>
            <a:r>
              <a:rPr lang="en-US" sz="4400" dirty="0" smtClean="0"/>
              <a:t>Trust</a:t>
            </a:r>
          </a:p>
        </p:txBody>
      </p:sp>
      <p:pic>
        <p:nvPicPr>
          <p:cNvPr id="13316" name="Picture 4" descr="\\rapids\public\palanis\Asha\Senjiagaram\IMG_0476.JPG"/>
          <p:cNvPicPr>
            <a:picLocks noChangeAspect="1" noChangeArrowheads="1"/>
          </p:cNvPicPr>
          <p:nvPr/>
        </p:nvPicPr>
        <p:blipFill>
          <a:blip r:embed="rId2" cstate="print"/>
          <a:srcRect/>
          <a:stretch>
            <a:fillRect/>
          </a:stretch>
        </p:blipFill>
        <p:spPr bwMode="auto">
          <a:xfrm>
            <a:off x="274637" y="3501365"/>
            <a:ext cx="4373563" cy="3280435"/>
          </a:xfrm>
          <a:prstGeom prst="rect">
            <a:avLst/>
          </a:prstGeom>
          <a:noFill/>
        </p:spPr>
      </p:pic>
      <p:pic>
        <p:nvPicPr>
          <p:cNvPr id="13317" name="Picture 5" descr="\\rapids\public\palanis\Asha\Senjiagaram\IMG_0458.JPG"/>
          <p:cNvPicPr>
            <a:picLocks noChangeAspect="1" noChangeArrowheads="1"/>
          </p:cNvPicPr>
          <p:nvPr/>
        </p:nvPicPr>
        <p:blipFill>
          <a:blip r:embed="rId3" cstate="print"/>
          <a:srcRect/>
          <a:stretch>
            <a:fillRect/>
          </a:stretch>
        </p:blipFill>
        <p:spPr bwMode="auto">
          <a:xfrm>
            <a:off x="4800600" y="1219200"/>
            <a:ext cx="4043420" cy="3032809"/>
          </a:xfrm>
          <a:prstGeom prst="rect">
            <a:avLst/>
          </a:prstGeom>
          <a:noFill/>
        </p:spPr>
      </p:pic>
      <p:sp>
        <p:nvSpPr>
          <p:cNvPr id="6" name="TextBox 5"/>
          <p:cNvSpPr txBox="1"/>
          <p:nvPr/>
        </p:nvSpPr>
        <p:spPr>
          <a:xfrm>
            <a:off x="457200" y="1371600"/>
            <a:ext cx="3733800" cy="1754326"/>
          </a:xfrm>
          <a:prstGeom prst="rect">
            <a:avLst/>
          </a:prstGeom>
          <a:noFill/>
        </p:spPr>
        <p:txBody>
          <a:bodyPr wrap="square" rtlCol="0">
            <a:spAutoFit/>
          </a:bodyPr>
          <a:lstStyle/>
          <a:p>
            <a:r>
              <a:rPr lang="en-US" dirty="0" smtClean="0">
                <a:latin typeface="+mn-lt"/>
              </a:rPr>
              <a:t>Empowering </a:t>
            </a:r>
            <a:r>
              <a:rPr lang="en-US" dirty="0" err="1" smtClean="0">
                <a:latin typeface="+mn-lt"/>
              </a:rPr>
              <a:t>Irula</a:t>
            </a:r>
            <a:r>
              <a:rPr lang="en-US" dirty="0" smtClean="0">
                <a:latin typeface="+mn-lt"/>
              </a:rPr>
              <a:t> Tribal communities</a:t>
            </a:r>
          </a:p>
          <a:p>
            <a:endParaRPr lang="en-US" dirty="0">
              <a:latin typeface="+mn-lt"/>
            </a:endParaRPr>
          </a:p>
          <a:p>
            <a:r>
              <a:rPr lang="en-US" dirty="0" smtClean="0">
                <a:latin typeface="+mn-lt"/>
              </a:rPr>
              <a:t>Spread over more than 60 villages</a:t>
            </a:r>
          </a:p>
          <a:p>
            <a:endParaRPr lang="en-US" dirty="0">
              <a:latin typeface="+mn-lt"/>
            </a:endParaRPr>
          </a:p>
          <a:p>
            <a:r>
              <a:rPr lang="en-US" dirty="0" smtClean="0">
                <a:latin typeface="+mn-lt"/>
              </a:rPr>
              <a:t>Resource centers, schools, </a:t>
            </a:r>
            <a:r>
              <a:rPr lang="en-US" dirty="0" err="1" smtClean="0">
                <a:latin typeface="+mn-lt"/>
              </a:rPr>
              <a:t>Liaisoning</a:t>
            </a:r>
            <a:r>
              <a:rPr lang="en-US" dirty="0" smtClean="0">
                <a:latin typeface="+mn-lt"/>
              </a:rPr>
              <a:t> with government. etc.</a:t>
            </a:r>
          </a:p>
        </p:txBody>
      </p:sp>
      <p:sp>
        <p:nvSpPr>
          <p:cNvPr id="7" name="TextBox 6"/>
          <p:cNvSpPr txBox="1"/>
          <p:nvPr/>
        </p:nvSpPr>
        <p:spPr>
          <a:xfrm>
            <a:off x="4953000" y="4876800"/>
            <a:ext cx="3886200" cy="1754326"/>
          </a:xfrm>
          <a:prstGeom prst="rect">
            <a:avLst/>
          </a:prstGeom>
          <a:noFill/>
        </p:spPr>
        <p:txBody>
          <a:bodyPr wrap="square" rtlCol="0">
            <a:spAutoFit/>
          </a:bodyPr>
          <a:lstStyle/>
          <a:p>
            <a:r>
              <a:rPr lang="en-US" dirty="0" smtClean="0">
                <a:latin typeface="+mn-lt"/>
              </a:rPr>
              <a:t>Recent highlights:</a:t>
            </a:r>
          </a:p>
          <a:p>
            <a:endParaRPr lang="en-US" dirty="0" smtClean="0">
              <a:latin typeface="+mn-lt"/>
            </a:endParaRPr>
          </a:p>
          <a:p>
            <a:pPr marL="234950" indent="-234950">
              <a:buFont typeface="Arial" pitchFamily="34" charset="0"/>
              <a:buChar char="˗"/>
            </a:pPr>
            <a:r>
              <a:rPr lang="en-US" dirty="0" smtClean="0">
                <a:latin typeface="+mn-lt"/>
              </a:rPr>
              <a:t>Freeing hundreds of bonded laborers</a:t>
            </a:r>
          </a:p>
          <a:p>
            <a:pPr marL="234950" indent="-234950">
              <a:buFont typeface="Arial" pitchFamily="34" charset="0"/>
              <a:buChar char="˗"/>
            </a:pPr>
            <a:endParaRPr lang="en-US" dirty="0" smtClean="0">
              <a:latin typeface="+mn-lt"/>
            </a:endParaRPr>
          </a:p>
          <a:p>
            <a:pPr marL="234950" indent="-234950">
              <a:buFont typeface="Arial" pitchFamily="34" charset="0"/>
              <a:buChar char="˗"/>
            </a:pPr>
            <a:r>
              <a:rPr lang="en-US" dirty="0" smtClean="0">
                <a:latin typeface="+mn-lt"/>
              </a:rPr>
              <a:t>Tsunami rehabilitation</a:t>
            </a:r>
            <a:endParaRPr lang="en-US" dirty="0">
              <a:latin typeface="+mn-lt"/>
            </a:endParaRPr>
          </a:p>
        </p:txBody>
      </p:sp>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91440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537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Our Financials</a:t>
            </a:r>
            <a:endParaRPr lang="en-US"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94" y="1443361"/>
            <a:ext cx="202882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44558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Chart 6"/>
          <p:cNvGraphicFramePr>
            <a:graphicFrameLocks/>
          </p:cNvGraphicFramePr>
          <p:nvPr>
            <p:extLst>
              <p:ext uri="{D42A27DB-BD31-4B8C-83A1-F6EECF244321}">
                <p14:modId xmlns:p14="http://schemas.microsoft.com/office/powerpoint/2010/main" val="3314765331"/>
              </p:ext>
            </p:extLst>
          </p:nvPr>
        </p:nvGraphicFramePr>
        <p:xfrm>
          <a:off x="533400" y="2057400"/>
          <a:ext cx="8305800" cy="44196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015889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Asha Seattle in Microsoft</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pPr marL="0" indent="0">
              <a:buNone/>
            </a:pPr>
            <a:endParaRPr lang="en-US" sz="2000" dirty="0" smtClean="0"/>
          </a:p>
          <a:p>
            <a:r>
              <a:rPr lang="en-US" sz="2000" b="1" dirty="0" smtClean="0"/>
              <a:t>Employee Volunteers</a:t>
            </a:r>
            <a:r>
              <a:rPr lang="en-US" sz="2000" dirty="0" smtClean="0"/>
              <a:t>: 50+</a:t>
            </a:r>
          </a:p>
          <a:p>
            <a:endParaRPr lang="en-US" sz="2000" dirty="0" smtClean="0"/>
          </a:p>
          <a:p>
            <a:r>
              <a:rPr lang="en-US" sz="2000" b="1" dirty="0" smtClean="0"/>
              <a:t>Employee donors: </a:t>
            </a:r>
            <a:r>
              <a:rPr lang="en-US" sz="2000" dirty="0" smtClean="0"/>
              <a:t>700+</a:t>
            </a:r>
          </a:p>
          <a:p>
            <a:endParaRPr lang="en-US" sz="2000" dirty="0" smtClean="0"/>
          </a:p>
          <a:p>
            <a:r>
              <a:rPr lang="en-US" sz="2000" b="1" dirty="0" smtClean="0"/>
              <a:t>Volunteer time matching</a:t>
            </a:r>
            <a:r>
              <a:rPr lang="en-US" sz="2000" dirty="0" smtClean="0"/>
              <a:t>: over 1600 hours volunteered in 2009 by Microsoft employees for Asha</a:t>
            </a:r>
          </a:p>
          <a:p>
            <a:endParaRPr lang="en-US" sz="2000" dirty="0" smtClean="0"/>
          </a:p>
          <a:p>
            <a:r>
              <a:rPr lang="en-US" sz="2000" b="1" dirty="0" smtClean="0"/>
              <a:t>Give Campaign: </a:t>
            </a:r>
            <a:r>
              <a:rPr lang="en-US" sz="2000" dirty="0" smtClean="0"/>
              <a:t>Asha Seattle has been ranked among the top 25 organizations consistently in Microsoft’s Give list of organizations for the last 5+ years</a:t>
            </a:r>
            <a:endParaRPr lang="en-US" dirty="0" smtClean="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94" y="1443361"/>
            <a:ext cx="202882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44558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15889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YOU can help</a:t>
            </a:r>
            <a:endParaRPr lang="en-US" dirty="0"/>
          </a:p>
        </p:txBody>
      </p:sp>
      <p:sp>
        <p:nvSpPr>
          <p:cNvPr id="3" name="Content Placeholder 2"/>
          <p:cNvSpPr>
            <a:spLocks noGrp="1"/>
          </p:cNvSpPr>
          <p:nvPr>
            <p:ph idx="1"/>
          </p:nvPr>
        </p:nvSpPr>
        <p:spPr>
          <a:xfrm>
            <a:off x="533400" y="2743200"/>
            <a:ext cx="8077200" cy="1981200"/>
          </a:xfrm>
        </p:spPr>
        <p:txBody>
          <a:bodyPr>
            <a:normAutofit/>
          </a:bodyPr>
          <a:lstStyle/>
          <a:p>
            <a:r>
              <a:rPr lang="en-US" sz="2600" b="1" dirty="0" smtClean="0"/>
              <a:t>Donate – support a child, a project, an event</a:t>
            </a:r>
          </a:p>
          <a:p>
            <a:r>
              <a:rPr lang="en-US" sz="2600" b="1" dirty="0" smtClean="0"/>
              <a:t>Help us outreach &amp; spread the word</a:t>
            </a:r>
          </a:p>
          <a:p>
            <a:r>
              <a:rPr lang="en-US" sz="2600" b="1" dirty="0" smtClean="0"/>
              <a:t>Volunteer – be the change</a:t>
            </a:r>
            <a:endParaRPr lang="en-US" dirty="0" smtClean="0"/>
          </a:p>
          <a:p>
            <a:pPr marL="0" indent="0">
              <a:buNone/>
            </a:pPr>
            <a:endParaRPr lang="en-US" dirty="0" smtClean="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94" y="1443361"/>
            <a:ext cx="202882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44558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0" y="6019800"/>
            <a:ext cx="9144000" cy="838200"/>
            <a:chOff x="0" y="5089818"/>
            <a:chExt cx="9144000" cy="1768182"/>
          </a:xfrm>
        </p:grpSpPr>
        <p:pic>
          <p:nvPicPr>
            <p:cNvPr id="12" name="Picture 11"/>
            <p:cNvPicPr>
              <a:picLocks/>
            </p:cNvPicPr>
            <p:nvPr/>
          </p:nvPicPr>
          <p:blipFill>
            <a:blip r:embed="rId6" cstate="print"/>
            <a:stretch>
              <a:fillRect/>
            </a:stretch>
          </p:blipFill>
          <p:spPr>
            <a:xfrm>
              <a:off x="24064" y="5089818"/>
              <a:ext cx="9098280" cy="1737360"/>
            </a:xfrm>
            <a:prstGeom prst="rect">
              <a:avLst/>
            </a:prstGeom>
          </p:spPr>
        </p:pic>
        <p:sp>
          <p:nvSpPr>
            <p:cNvPr id="13" name="Rectangle 12"/>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6604" y="6082656"/>
            <a:ext cx="553546" cy="542024"/>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8004" y="6082656"/>
            <a:ext cx="490151" cy="490151"/>
          </a:xfrm>
          <a:prstGeom prst="rect">
            <a:avLst/>
          </a:prstGeom>
        </p:spPr>
      </p:pic>
      <p:sp>
        <p:nvSpPr>
          <p:cNvPr id="23" name="TextBox 22"/>
          <p:cNvSpPr txBox="1"/>
          <p:nvPr/>
        </p:nvSpPr>
        <p:spPr>
          <a:xfrm>
            <a:off x="1850150" y="6115607"/>
            <a:ext cx="2723054" cy="369332"/>
          </a:xfrm>
          <a:prstGeom prst="rect">
            <a:avLst/>
          </a:prstGeom>
          <a:noFill/>
        </p:spPr>
        <p:txBody>
          <a:bodyPr wrap="square" rtlCol="0">
            <a:spAutoFit/>
          </a:bodyPr>
          <a:lstStyle/>
          <a:p>
            <a:r>
              <a:rPr lang="en-US" dirty="0"/>
              <a:t>t</a:t>
            </a:r>
            <a:r>
              <a:rPr lang="en-US" dirty="0" smtClean="0"/>
              <a:t>witter.com/</a:t>
            </a:r>
            <a:r>
              <a:rPr lang="en-US" dirty="0" err="1" smtClean="0"/>
              <a:t>ashaseattle</a:t>
            </a:r>
            <a:endParaRPr lang="en-US" dirty="0"/>
          </a:p>
        </p:txBody>
      </p:sp>
      <p:sp>
        <p:nvSpPr>
          <p:cNvPr id="24" name="TextBox 23"/>
          <p:cNvSpPr txBox="1"/>
          <p:nvPr/>
        </p:nvSpPr>
        <p:spPr>
          <a:xfrm>
            <a:off x="5411404" y="6127275"/>
            <a:ext cx="2723054" cy="369332"/>
          </a:xfrm>
          <a:prstGeom prst="rect">
            <a:avLst/>
          </a:prstGeom>
          <a:noFill/>
        </p:spPr>
        <p:txBody>
          <a:bodyPr wrap="square" rtlCol="0">
            <a:spAutoFit/>
          </a:bodyPr>
          <a:lstStyle/>
          <a:p>
            <a:r>
              <a:rPr lang="en-US" dirty="0" smtClean="0"/>
              <a:t>facebook.com/</a:t>
            </a:r>
            <a:r>
              <a:rPr lang="en-US" dirty="0" err="1" smtClean="0"/>
              <a:t>ashaseattle</a:t>
            </a:r>
            <a:endParaRPr lang="en-US" dirty="0"/>
          </a:p>
        </p:txBody>
      </p:sp>
    </p:spTree>
    <p:extLst>
      <p:ext uri="{BB962C8B-B14F-4D97-AF65-F5344CB8AC3E}">
        <p14:creationId xmlns:p14="http://schemas.microsoft.com/office/powerpoint/2010/main" val="35015889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Thank you!</a:t>
            </a:r>
            <a:endParaRPr lang="en-US" dirty="0"/>
          </a:p>
        </p:txBody>
      </p:sp>
      <p:sp>
        <p:nvSpPr>
          <p:cNvPr id="3" name="Content Placeholder 2"/>
          <p:cNvSpPr>
            <a:spLocks noGrp="1"/>
          </p:cNvSpPr>
          <p:nvPr>
            <p:ph idx="1"/>
          </p:nvPr>
        </p:nvSpPr>
        <p:spPr/>
        <p:txBody>
          <a:bodyPr/>
          <a:lstStyle/>
          <a:p>
            <a:endParaRPr lang="en-US" dirty="0" smtClean="0"/>
          </a:p>
          <a:p>
            <a:pPr>
              <a:buNone/>
            </a:pPr>
            <a:endParaRPr lang="en-US" dirty="0" smtClean="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94" y="1443361"/>
            <a:ext cx="202882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44558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Rectangle 22533"/>
          <p:cNvPicPr>
            <a:picLocks noChangeAspect="1" noChangeArrowheads="1"/>
          </p:cNvPicPr>
          <p:nvPr/>
        </p:nvPicPr>
        <p:blipFill>
          <a:blip r:embed="rId5" cstate="print"/>
          <a:srcRect l="4644" t="4902" r="11752" b="11507"/>
          <a:stretch>
            <a:fillRect/>
          </a:stretch>
        </p:blipFill>
        <p:spPr bwMode="auto">
          <a:xfrm>
            <a:off x="506995" y="2514600"/>
            <a:ext cx="2019300" cy="1514475"/>
          </a:xfrm>
          <a:prstGeom prst="rect">
            <a:avLst/>
          </a:prstGeom>
          <a:ln>
            <a:noFill/>
          </a:ln>
          <a:effectLst>
            <a:outerShdw blurRad="292100" dist="139700" dir="2700000" algn="tl" rotWithShape="0">
              <a:srgbClr val="333333">
                <a:alpha val="65000"/>
              </a:srgbClr>
            </a:outerShdw>
          </a:effectLst>
        </p:spPr>
      </p:pic>
      <p:pic>
        <p:nvPicPr>
          <p:cNvPr id="17" name="Picture 16" descr="HPIM3487.JPG"/>
          <p:cNvPicPr>
            <a:picLocks noChangeAspect="1"/>
          </p:cNvPicPr>
          <p:nvPr/>
        </p:nvPicPr>
        <p:blipFill>
          <a:blip r:embed="rId6" cstate="print"/>
          <a:srcRect r="463"/>
          <a:stretch>
            <a:fillRect/>
          </a:stretch>
        </p:blipFill>
        <p:spPr>
          <a:xfrm>
            <a:off x="445549" y="4127848"/>
            <a:ext cx="2047795" cy="1535846"/>
          </a:xfrm>
          <a:prstGeom prst="rect">
            <a:avLst/>
          </a:prstGeom>
          <a:ln>
            <a:noFill/>
          </a:ln>
          <a:effectLst>
            <a:outerShdw blurRad="292100" dist="139700" dir="2700000" algn="tl" rotWithShape="0">
              <a:srgbClr val="333333">
                <a:alpha val="65000"/>
              </a:srgbClr>
            </a:outerShdw>
          </a:effectLst>
        </p:spPr>
      </p:pic>
      <p:pic>
        <p:nvPicPr>
          <p:cNvPr id="13" name="Picture 12" descr="IMG_1106.JPG"/>
          <p:cNvPicPr>
            <a:picLocks noChangeAspect="1"/>
          </p:cNvPicPr>
          <p:nvPr/>
        </p:nvPicPr>
        <p:blipFill>
          <a:blip r:embed="rId7" cstate="print"/>
          <a:srcRect l="4707" r="14591" b="19298"/>
          <a:stretch>
            <a:fillRect/>
          </a:stretch>
        </p:blipFill>
        <p:spPr>
          <a:xfrm>
            <a:off x="2602495" y="4901949"/>
            <a:ext cx="1861993" cy="1396494"/>
          </a:xfrm>
          <a:prstGeom prst="rect">
            <a:avLst/>
          </a:prstGeom>
          <a:ln>
            <a:noFill/>
          </a:ln>
          <a:effectLst>
            <a:outerShdw blurRad="292100" dist="139700" dir="2700000" algn="tl" rotWithShape="0">
              <a:srgbClr val="333333">
                <a:alpha val="65000"/>
              </a:srgbClr>
            </a:outerShdw>
          </a:effectLst>
        </p:spPr>
      </p:pic>
      <p:pic>
        <p:nvPicPr>
          <p:cNvPr id="14" name="Picture 2" descr="http://lh4.ggpht.com/_dA-Xl8XN3Z4/SbnevkoMHDI/AAAAAAAAB04/izwOiBzK-WM/s1152/HPIM3405.JPG"/>
          <p:cNvPicPr>
            <a:picLocks noChangeAspect="1" noChangeArrowheads="1"/>
          </p:cNvPicPr>
          <p:nvPr/>
        </p:nvPicPr>
        <p:blipFill>
          <a:blip r:embed="rId8" cstate="print"/>
          <a:srcRect l="3111" t="3125" r="3573" b="3125"/>
          <a:stretch>
            <a:fillRect/>
          </a:stretch>
        </p:blipFill>
        <p:spPr bwMode="auto">
          <a:xfrm>
            <a:off x="4572000" y="4918878"/>
            <a:ext cx="1839420" cy="1379565"/>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9">
            <a:extLst/>
          </a:blip>
          <a:stretch>
            <a:fillRect/>
          </a:stretch>
        </p:blipFill>
        <p:spPr>
          <a:xfrm>
            <a:off x="6583571" y="4114800"/>
            <a:ext cx="1950829" cy="1463122"/>
          </a:xfrm>
          <a:prstGeom prst="rect">
            <a:avLst/>
          </a:prstGeom>
          <a:ln>
            <a:noFill/>
          </a:ln>
          <a:effectLst>
            <a:outerShdw blurRad="292100" dist="139700" dir="2700000" algn="tl" rotWithShape="0">
              <a:srgbClr val="333333">
                <a:alpha val="65000"/>
              </a:srgbClr>
            </a:outerShdw>
          </a:effectLst>
        </p:spPr>
      </p:pic>
      <p:pic>
        <p:nvPicPr>
          <p:cNvPr id="18" name="Picture 2" descr="http://lh6.ggpht.com/_7pGO-T9SdIQ/Sc9ntVLlzXI/AAAAAAAAAHU/9QCXzygHfJA/s1024/P1000036.JPG"/>
          <p:cNvPicPr>
            <a:picLocks noChangeAspect="1" noChangeArrowheads="1"/>
          </p:cNvPicPr>
          <p:nvPr/>
        </p:nvPicPr>
        <p:blipFill>
          <a:blip r:embed="rId10" cstate="print"/>
          <a:srcRect l="8380" t="1910" b="46666"/>
          <a:stretch>
            <a:fillRect/>
          </a:stretch>
        </p:blipFill>
        <p:spPr bwMode="auto">
          <a:xfrm>
            <a:off x="6583571" y="2514600"/>
            <a:ext cx="1950829" cy="1459940"/>
          </a:xfrm>
          <a:prstGeom prst="rect">
            <a:avLst/>
          </a:prstGeom>
          <a:ln>
            <a:noFill/>
          </a:ln>
          <a:effectLst>
            <a:outerShdw blurRad="292100" dist="139700" dir="2700000" algn="tl" rotWithShape="0">
              <a:srgbClr val="333333">
                <a:alpha val="65000"/>
              </a:srgbClr>
            </a:outerShdw>
          </a:effectLst>
        </p:spPr>
      </p:pic>
      <p:pic>
        <p:nvPicPr>
          <p:cNvPr id="15" name="Picture 4" descr="http://lh6.ggpht.com/_dA-Xl8XN3Z4/SbngmW_Pk6I/AAAAAAAAB-8/jq2TVGGpEUU/s1152/HPIM3476.JPG"/>
          <p:cNvPicPr>
            <a:picLocks noChangeAspect="1" noChangeArrowheads="1"/>
          </p:cNvPicPr>
          <p:nvPr/>
        </p:nvPicPr>
        <p:blipFill>
          <a:blip r:embed="rId11" cstate="print"/>
          <a:srcRect l="3828" t="17949" r="14500"/>
          <a:stretch>
            <a:fillRect/>
          </a:stretch>
        </p:blipFill>
        <p:spPr bwMode="auto">
          <a:xfrm>
            <a:off x="4648200" y="1724645"/>
            <a:ext cx="1875901" cy="1406926"/>
          </a:xfrm>
          <a:prstGeom prst="rect">
            <a:avLst/>
          </a:prstGeom>
          <a:ln>
            <a:noFill/>
          </a:ln>
          <a:effectLst>
            <a:outerShdw blurRad="292100" dist="139700" dir="2700000" algn="tl" rotWithShape="0">
              <a:srgbClr val="333333">
                <a:alpha val="65000"/>
              </a:srgbClr>
            </a:outerShdw>
          </a:effectLst>
        </p:spPr>
      </p:pic>
      <p:pic>
        <p:nvPicPr>
          <p:cNvPr id="12" name="Picture 11" descr="PICT2977.JPG"/>
          <p:cNvPicPr>
            <a:picLocks noChangeAspect="1"/>
          </p:cNvPicPr>
          <p:nvPr/>
        </p:nvPicPr>
        <p:blipFill>
          <a:blip r:embed="rId12" cstate="print"/>
          <a:srcRect l="6802" r="2508"/>
          <a:stretch>
            <a:fillRect/>
          </a:stretch>
        </p:blipFill>
        <p:spPr>
          <a:xfrm>
            <a:off x="2667000" y="1722586"/>
            <a:ext cx="1868819" cy="1401614"/>
          </a:xfrm>
          <a:prstGeom prst="rect">
            <a:avLst/>
          </a:prstGeom>
          <a:ln>
            <a:noFill/>
          </a:ln>
          <a:effectLst>
            <a:outerShdw blurRad="292100" dist="139700" dir="2700000" algn="tl" rotWithShape="0">
              <a:srgbClr val="333333">
                <a:alpha val="65000"/>
              </a:srgbClr>
            </a:outerShdw>
          </a:effectLst>
        </p:spPr>
      </p:pic>
      <p:pic>
        <p:nvPicPr>
          <p:cNvPr id="11" name="Picture 2" descr="http://lh5.ggpht.com/_7pGO-T9SdIQ/Sc9nz39K1iI/AAAAAAAAAK4/BzSqNTZx4Tw/s1152/P1000173.JPG"/>
          <p:cNvPicPr>
            <a:picLocks noChangeAspect="1" noChangeArrowheads="1"/>
          </p:cNvPicPr>
          <p:nvPr/>
        </p:nvPicPr>
        <p:blipFill>
          <a:blip r:embed="rId13" cstate="print"/>
          <a:srcRect l="5941" t="29466" r="36870" b="13344"/>
          <a:stretch>
            <a:fillRect/>
          </a:stretch>
        </p:blipFill>
        <p:spPr bwMode="auto">
          <a:xfrm>
            <a:off x="2777338" y="3419876"/>
            <a:ext cx="1740905" cy="1305678"/>
          </a:xfrm>
          <a:prstGeom prst="rect">
            <a:avLst/>
          </a:prstGeom>
          <a:ln>
            <a:noFill/>
          </a:ln>
          <a:effectLst>
            <a:outerShdw blurRad="292100" dist="139700" dir="2700000" algn="tl" rotWithShape="0">
              <a:srgbClr val="333333">
                <a:alpha val="65000"/>
              </a:srgbClr>
            </a:outerShdw>
          </a:effectLst>
        </p:spPr>
      </p:pic>
      <p:pic>
        <p:nvPicPr>
          <p:cNvPr id="10" name="Picture 2" descr="http://lh5.ggpht.com/_7pGO-T9SdIQ/Sc9nre6wabI/AAAAAAAAAGg/BTF5ZnhOnNI/s1152/P1000016.JPG"/>
          <p:cNvPicPr>
            <a:picLocks noChangeAspect="1" noChangeArrowheads="1"/>
          </p:cNvPicPr>
          <p:nvPr/>
        </p:nvPicPr>
        <p:blipFill>
          <a:blip r:embed="rId14" cstate="print"/>
          <a:srcRect l="7638" t="5555" r="9028" b="11111"/>
          <a:stretch>
            <a:fillRect/>
          </a:stretch>
        </p:blipFill>
        <p:spPr bwMode="auto">
          <a:xfrm>
            <a:off x="4572889" y="3411771"/>
            <a:ext cx="1751711" cy="1313783"/>
          </a:xfrm>
          <a:prstGeom prst="rect">
            <a:avLst/>
          </a:prstGeom>
          <a:ln>
            <a:noFill/>
          </a:ln>
          <a:effectLst>
            <a:outerShdw blurRad="292100" dist="139700" dir="2700000" algn="tl" rotWithShape="0">
              <a:srgbClr val="333333">
                <a:alpha val="65000"/>
              </a:srgbClr>
            </a:outerShdw>
          </a:effectLst>
        </p:spPr>
      </p:pic>
      <p:pic>
        <p:nvPicPr>
          <p:cNvPr id="19" name="Rectangle 22533"/>
          <p:cNvPicPr>
            <a:picLocks noChangeAspect="1" noChangeArrowheads="1"/>
          </p:cNvPicPr>
          <p:nvPr/>
        </p:nvPicPr>
        <p:blipFill>
          <a:blip r:embed="rId5" cstate="print"/>
          <a:srcRect l="4644" t="4902" r="11752" b="11507"/>
          <a:stretch>
            <a:fillRect/>
          </a:stretch>
        </p:blipFill>
        <p:spPr bwMode="auto">
          <a:xfrm>
            <a:off x="469925" y="2514600"/>
            <a:ext cx="2019300" cy="1514475"/>
          </a:xfrm>
          <a:prstGeom prst="rect">
            <a:avLst/>
          </a:prstGeom>
          <a:ln>
            <a:noFill/>
          </a:ln>
          <a:effectLst>
            <a:outerShdw blurRad="292100" dist="139700" dir="2700000" algn="tl" rotWithShape="0">
              <a:srgbClr val="333333">
                <a:alpha val="65000"/>
              </a:srgbClr>
            </a:outerShdw>
          </a:effectLst>
        </p:spPr>
      </p:pic>
      <p:pic>
        <p:nvPicPr>
          <p:cNvPr id="20" name="Picture 19" descr="HPIM3487.JPG"/>
          <p:cNvPicPr>
            <a:picLocks noChangeAspect="1"/>
          </p:cNvPicPr>
          <p:nvPr/>
        </p:nvPicPr>
        <p:blipFill>
          <a:blip r:embed="rId6" cstate="print"/>
          <a:srcRect r="463"/>
          <a:stretch>
            <a:fillRect/>
          </a:stretch>
        </p:blipFill>
        <p:spPr>
          <a:xfrm>
            <a:off x="408479" y="4127848"/>
            <a:ext cx="2047795" cy="1535846"/>
          </a:xfrm>
          <a:prstGeom prst="rect">
            <a:avLst/>
          </a:prstGeom>
          <a:ln>
            <a:noFill/>
          </a:ln>
          <a:effectLst>
            <a:outerShdw blurRad="292100" dist="139700" dir="2700000" algn="tl" rotWithShape="0">
              <a:srgbClr val="333333">
                <a:alpha val="65000"/>
              </a:srgbClr>
            </a:outerShdw>
          </a:effectLst>
        </p:spPr>
      </p:pic>
      <p:pic>
        <p:nvPicPr>
          <p:cNvPr id="21" name="Picture 20" descr="IMG_1106.JPG"/>
          <p:cNvPicPr>
            <a:picLocks noChangeAspect="1"/>
          </p:cNvPicPr>
          <p:nvPr/>
        </p:nvPicPr>
        <p:blipFill>
          <a:blip r:embed="rId7" cstate="print"/>
          <a:srcRect l="4707" r="14591" b="19298"/>
          <a:stretch>
            <a:fillRect/>
          </a:stretch>
        </p:blipFill>
        <p:spPr>
          <a:xfrm>
            <a:off x="2565425" y="4901949"/>
            <a:ext cx="1861993" cy="1396494"/>
          </a:xfrm>
          <a:prstGeom prst="rect">
            <a:avLst/>
          </a:prstGeom>
          <a:ln>
            <a:noFill/>
          </a:ln>
          <a:effectLst>
            <a:outerShdw blurRad="292100" dist="139700" dir="2700000" algn="tl" rotWithShape="0">
              <a:srgbClr val="333333">
                <a:alpha val="65000"/>
              </a:srgbClr>
            </a:outerShdw>
          </a:effectLst>
        </p:spPr>
      </p:pic>
      <p:pic>
        <p:nvPicPr>
          <p:cNvPr id="22" name="Picture 2" descr="http://lh4.ggpht.com/_dA-Xl8XN3Z4/SbnevkoMHDI/AAAAAAAAB04/izwOiBzK-WM/s1152/HPIM3405.JPG"/>
          <p:cNvPicPr>
            <a:picLocks noChangeAspect="1" noChangeArrowheads="1"/>
          </p:cNvPicPr>
          <p:nvPr/>
        </p:nvPicPr>
        <p:blipFill>
          <a:blip r:embed="rId8" cstate="print"/>
          <a:srcRect l="3111" t="3125" r="3573" b="3125"/>
          <a:stretch>
            <a:fillRect/>
          </a:stretch>
        </p:blipFill>
        <p:spPr bwMode="auto">
          <a:xfrm>
            <a:off x="4534930" y="4918878"/>
            <a:ext cx="1839420" cy="1379565"/>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9">
            <a:extLst/>
          </a:blip>
          <a:stretch>
            <a:fillRect/>
          </a:stretch>
        </p:blipFill>
        <p:spPr>
          <a:xfrm>
            <a:off x="6546501" y="4114800"/>
            <a:ext cx="1950829" cy="1463122"/>
          </a:xfrm>
          <a:prstGeom prst="rect">
            <a:avLst/>
          </a:prstGeom>
          <a:ln>
            <a:noFill/>
          </a:ln>
          <a:effectLst>
            <a:outerShdw blurRad="292100" dist="139700" dir="2700000" algn="tl" rotWithShape="0">
              <a:srgbClr val="333333">
                <a:alpha val="65000"/>
              </a:srgbClr>
            </a:outerShdw>
          </a:effectLst>
        </p:spPr>
      </p:pic>
      <p:pic>
        <p:nvPicPr>
          <p:cNvPr id="24" name="Picture 2" descr="http://lh5.ggpht.com/_7pGO-T9SdIQ/Sc9nre6wabI/AAAAAAAAAGg/BTF5ZnhOnNI/s1152/P1000016.JPG"/>
          <p:cNvPicPr>
            <a:picLocks noChangeAspect="1" noChangeArrowheads="1"/>
          </p:cNvPicPr>
          <p:nvPr/>
        </p:nvPicPr>
        <p:blipFill>
          <a:blip r:embed="rId14" cstate="print"/>
          <a:srcRect l="7638" t="5555" r="9028" b="11111"/>
          <a:stretch>
            <a:fillRect/>
          </a:stretch>
        </p:blipFill>
        <p:spPr bwMode="auto">
          <a:xfrm>
            <a:off x="4535819" y="3411771"/>
            <a:ext cx="1751711" cy="1313783"/>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52999" y="267670"/>
            <a:ext cx="4067175" cy="1114425"/>
          </a:xfrm>
          <a:prstGeom prst="rect">
            <a:avLst/>
          </a:prstGeom>
        </p:spPr>
      </p:pic>
    </p:spTree>
    <p:extLst>
      <p:ext uri="{BB962C8B-B14F-4D97-AF65-F5344CB8AC3E}">
        <p14:creationId xmlns:p14="http://schemas.microsoft.com/office/powerpoint/2010/main" val="35015889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par>
                          <p:cTn id="7" fill="hold">
                            <p:stCondLst>
                              <p:cond delay="2000"/>
                            </p:stCondLst>
                            <p:childTnLst>
                              <p:par>
                                <p:cTn id="8" presetID="6" presetClass="emph" presetSubtype="0" fill="hold" nodeType="afterEffect">
                                  <p:stCondLst>
                                    <p:cond delay="0"/>
                                  </p:stCondLst>
                                  <p:childTnLst>
                                    <p:animScale>
                                      <p:cBhvr>
                                        <p:cTn id="9" dur="2000" fill="hold"/>
                                        <p:tgtEl>
                                          <p:spTgt spid="17"/>
                                        </p:tgtEl>
                                      </p:cBhvr>
                                      <p:by x="150000" y="150000"/>
                                    </p:animScale>
                                  </p:childTnLst>
                                </p:cTn>
                              </p:par>
                            </p:childTnLst>
                          </p:cTn>
                        </p:par>
                        <p:par>
                          <p:cTn id="10" fill="hold">
                            <p:stCondLst>
                              <p:cond delay="4000"/>
                            </p:stCondLst>
                            <p:childTnLst>
                              <p:par>
                                <p:cTn id="11" presetID="6" presetClass="emph" presetSubtype="0" fill="hold" nodeType="afterEffect">
                                  <p:stCondLst>
                                    <p:cond delay="0"/>
                                  </p:stCondLst>
                                  <p:childTnLst>
                                    <p:animScale>
                                      <p:cBhvr>
                                        <p:cTn id="12" dur="2000" fill="hold"/>
                                        <p:tgtEl>
                                          <p:spTgt spid="13"/>
                                        </p:tgtEl>
                                      </p:cBhvr>
                                      <p:by x="150000" y="150000"/>
                                    </p:animScale>
                                  </p:childTnLst>
                                </p:cTn>
                              </p:par>
                            </p:childTnLst>
                          </p:cTn>
                        </p:par>
                        <p:par>
                          <p:cTn id="13" fill="hold">
                            <p:stCondLst>
                              <p:cond delay="6000"/>
                            </p:stCondLst>
                            <p:childTnLst>
                              <p:par>
                                <p:cTn id="14" presetID="6" presetClass="emph" presetSubtype="0" fill="hold" nodeType="afterEffect">
                                  <p:stCondLst>
                                    <p:cond delay="0"/>
                                  </p:stCondLst>
                                  <p:childTnLst>
                                    <p:animScale>
                                      <p:cBhvr>
                                        <p:cTn id="15" dur="2000" fill="hold"/>
                                        <p:tgtEl>
                                          <p:spTgt spid="14"/>
                                        </p:tgtEl>
                                      </p:cBhvr>
                                      <p:by x="150000" y="150000"/>
                                    </p:animScale>
                                  </p:childTnLst>
                                </p:cTn>
                              </p:par>
                            </p:childTnLst>
                          </p:cTn>
                        </p:par>
                        <p:par>
                          <p:cTn id="16" fill="hold">
                            <p:stCondLst>
                              <p:cond delay="8000"/>
                            </p:stCondLst>
                            <p:childTnLst>
                              <p:par>
                                <p:cTn id="17" presetID="6" presetClass="emph" presetSubtype="0" fill="hold" nodeType="afterEffect">
                                  <p:stCondLst>
                                    <p:cond delay="0"/>
                                  </p:stCondLst>
                                  <p:childTnLst>
                                    <p:animScale>
                                      <p:cBhvr>
                                        <p:cTn id="18" dur="2000" fill="hold"/>
                                        <p:tgtEl>
                                          <p:spTgt spid="16"/>
                                        </p:tgtEl>
                                      </p:cBhvr>
                                      <p:by x="150000" y="150000"/>
                                    </p:animScale>
                                  </p:childTnLst>
                                </p:cTn>
                              </p:par>
                            </p:childTnLst>
                          </p:cTn>
                        </p:par>
                        <p:par>
                          <p:cTn id="19" fill="hold">
                            <p:stCondLst>
                              <p:cond delay="10000"/>
                            </p:stCondLst>
                            <p:childTnLst>
                              <p:par>
                                <p:cTn id="20" presetID="6" presetClass="emph" presetSubtype="0" fill="hold" nodeType="afterEffect">
                                  <p:stCondLst>
                                    <p:cond delay="0"/>
                                  </p:stCondLst>
                                  <p:childTnLst>
                                    <p:animScale>
                                      <p:cBhvr>
                                        <p:cTn id="21" dur="2000" fill="hold"/>
                                        <p:tgtEl>
                                          <p:spTgt spid="18"/>
                                        </p:tgtEl>
                                      </p:cBhvr>
                                      <p:by x="150000" y="150000"/>
                                    </p:animScale>
                                  </p:childTnLst>
                                </p:cTn>
                              </p:par>
                            </p:childTnLst>
                          </p:cTn>
                        </p:par>
                        <p:par>
                          <p:cTn id="22" fill="hold">
                            <p:stCondLst>
                              <p:cond delay="12000"/>
                            </p:stCondLst>
                            <p:childTnLst>
                              <p:par>
                                <p:cTn id="23" presetID="6" presetClass="emph" presetSubtype="0" fill="hold" nodeType="afterEffect">
                                  <p:stCondLst>
                                    <p:cond delay="0"/>
                                  </p:stCondLst>
                                  <p:childTnLst>
                                    <p:animScale>
                                      <p:cBhvr>
                                        <p:cTn id="24" dur="2000" fill="hold"/>
                                        <p:tgtEl>
                                          <p:spTgt spid="15"/>
                                        </p:tgtEl>
                                      </p:cBhvr>
                                      <p:by x="150000" y="150000"/>
                                    </p:animScale>
                                  </p:childTnLst>
                                </p:cTn>
                              </p:par>
                            </p:childTnLst>
                          </p:cTn>
                        </p:par>
                        <p:par>
                          <p:cTn id="25" fill="hold">
                            <p:stCondLst>
                              <p:cond delay="14000"/>
                            </p:stCondLst>
                            <p:childTnLst>
                              <p:par>
                                <p:cTn id="26" presetID="6" presetClass="emph" presetSubtype="0" fill="hold" nodeType="afterEffect">
                                  <p:stCondLst>
                                    <p:cond delay="0"/>
                                  </p:stCondLst>
                                  <p:childTnLst>
                                    <p:animScale>
                                      <p:cBhvr>
                                        <p:cTn id="27" dur="2000" fill="hold"/>
                                        <p:tgtEl>
                                          <p:spTgt spid="12"/>
                                        </p:tgtEl>
                                      </p:cBhvr>
                                      <p:by x="150000" y="150000"/>
                                    </p:animScale>
                                  </p:childTnLst>
                                </p:cTn>
                              </p:par>
                            </p:childTnLst>
                          </p:cTn>
                        </p:par>
                        <p:par>
                          <p:cTn id="28" fill="hold">
                            <p:stCondLst>
                              <p:cond delay="16000"/>
                            </p:stCondLst>
                            <p:childTnLst>
                              <p:par>
                                <p:cTn id="29" presetID="6" presetClass="emph" presetSubtype="0" fill="hold" nodeType="afterEffect">
                                  <p:stCondLst>
                                    <p:cond delay="0"/>
                                  </p:stCondLst>
                                  <p:childTnLst>
                                    <p:animScale>
                                      <p:cBhvr>
                                        <p:cTn id="30" dur="2000" fill="hold"/>
                                        <p:tgtEl>
                                          <p:spTgt spid="11"/>
                                        </p:tgtEl>
                                      </p:cBhvr>
                                      <p:by x="150000" y="150000"/>
                                    </p:animScale>
                                  </p:childTnLst>
                                </p:cTn>
                              </p:par>
                            </p:childTnLst>
                          </p:cTn>
                        </p:par>
                        <p:par>
                          <p:cTn id="31" fill="hold">
                            <p:stCondLst>
                              <p:cond delay="18000"/>
                            </p:stCondLst>
                            <p:childTnLst>
                              <p:par>
                                <p:cTn id="32" presetID="6" presetClass="emph" presetSubtype="0" fill="hold" nodeType="afterEffect">
                                  <p:stCondLst>
                                    <p:cond delay="0"/>
                                  </p:stCondLst>
                                  <p:childTnLst>
                                    <p:animScale>
                                      <p:cBhvr>
                                        <p:cTn id="33" dur="2000" fill="hold"/>
                                        <p:tgtEl>
                                          <p:spTgt spid="10"/>
                                        </p:tgtEl>
                                      </p:cBhvr>
                                      <p:by x="150000" y="150000"/>
                                    </p:animScale>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nodeType="clickEffect">
                                  <p:stCondLst>
                                    <p:cond delay="0"/>
                                  </p:stCondLst>
                                  <p:childTnLst>
                                    <p:animScale>
                                      <p:cBhvr>
                                        <p:cTn id="37" dur="2000" fill="hold"/>
                                        <p:tgtEl>
                                          <p:spTgt spid="19"/>
                                        </p:tgtEl>
                                      </p:cBhvr>
                                      <p:by x="150000" y="150000"/>
                                    </p:animScale>
                                  </p:childTnLst>
                                </p:cTn>
                              </p:par>
                            </p:childTnLst>
                          </p:cTn>
                        </p:par>
                        <p:par>
                          <p:cTn id="38" fill="hold">
                            <p:stCondLst>
                              <p:cond delay="2000"/>
                            </p:stCondLst>
                            <p:childTnLst>
                              <p:par>
                                <p:cTn id="39" presetID="6" presetClass="emph" presetSubtype="0" fill="hold" nodeType="afterEffect">
                                  <p:stCondLst>
                                    <p:cond delay="0"/>
                                  </p:stCondLst>
                                  <p:childTnLst>
                                    <p:animScale>
                                      <p:cBhvr>
                                        <p:cTn id="40" dur="2000" fill="hold"/>
                                        <p:tgtEl>
                                          <p:spTgt spid="20"/>
                                        </p:tgtEl>
                                      </p:cBhvr>
                                      <p:by x="150000" y="150000"/>
                                    </p:animScale>
                                  </p:childTnLst>
                                </p:cTn>
                              </p:par>
                            </p:childTnLst>
                          </p:cTn>
                        </p:par>
                        <p:par>
                          <p:cTn id="41" fill="hold">
                            <p:stCondLst>
                              <p:cond delay="4000"/>
                            </p:stCondLst>
                            <p:childTnLst>
                              <p:par>
                                <p:cTn id="42" presetID="6" presetClass="emph" presetSubtype="0" fill="hold" nodeType="afterEffect">
                                  <p:stCondLst>
                                    <p:cond delay="0"/>
                                  </p:stCondLst>
                                  <p:childTnLst>
                                    <p:animScale>
                                      <p:cBhvr>
                                        <p:cTn id="43" dur="2000" fill="hold"/>
                                        <p:tgtEl>
                                          <p:spTgt spid="21"/>
                                        </p:tgtEl>
                                      </p:cBhvr>
                                      <p:by x="150000" y="150000"/>
                                    </p:animScale>
                                  </p:childTnLst>
                                </p:cTn>
                              </p:par>
                            </p:childTnLst>
                          </p:cTn>
                        </p:par>
                        <p:par>
                          <p:cTn id="44" fill="hold">
                            <p:stCondLst>
                              <p:cond delay="6000"/>
                            </p:stCondLst>
                            <p:childTnLst>
                              <p:par>
                                <p:cTn id="45" presetID="6" presetClass="emph" presetSubtype="0" fill="hold" nodeType="afterEffect">
                                  <p:stCondLst>
                                    <p:cond delay="0"/>
                                  </p:stCondLst>
                                  <p:childTnLst>
                                    <p:animScale>
                                      <p:cBhvr>
                                        <p:cTn id="46" dur="2000" fill="hold"/>
                                        <p:tgtEl>
                                          <p:spTgt spid="22"/>
                                        </p:tgtEl>
                                      </p:cBhvr>
                                      <p:by x="150000" y="150000"/>
                                    </p:animScale>
                                  </p:childTnLst>
                                </p:cTn>
                              </p:par>
                            </p:childTnLst>
                          </p:cTn>
                        </p:par>
                        <p:par>
                          <p:cTn id="47" fill="hold">
                            <p:stCondLst>
                              <p:cond delay="8000"/>
                            </p:stCondLst>
                            <p:childTnLst>
                              <p:par>
                                <p:cTn id="48" presetID="6" presetClass="emph" presetSubtype="0" fill="hold" nodeType="afterEffect">
                                  <p:stCondLst>
                                    <p:cond delay="0"/>
                                  </p:stCondLst>
                                  <p:childTnLst>
                                    <p:animScale>
                                      <p:cBhvr>
                                        <p:cTn id="49" dur="2000" fill="hold"/>
                                        <p:tgtEl>
                                          <p:spTgt spid="23"/>
                                        </p:tgtEl>
                                      </p:cBhvr>
                                      <p:by x="150000" y="150000"/>
                                    </p:animScale>
                                  </p:childTnLst>
                                </p:cTn>
                              </p:par>
                            </p:childTnLst>
                          </p:cTn>
                        </p:par>
                        <p:par>
                          <p:cTn id="50" fill="hold">
                            <p:stCondLst>
                              <p:cond delay="10000"/>
                            </p:stCondLst>
                            <p:childTnLst>
                              <p:par>
                                <p:cTn id="51" presetID="6" presetClass="emph" presetSubtype="0" fill="hold" nodeType="afterEffect">
                                  <p:stCondLst>
                                    <p:cond delay="0"/>
                                  </p:stCondLst>
                                  <p:childTnLst>
                                    <p:animScale>
                                      <p:cBhvr>
                                        <p:cTn id="52" dur="2000" fill="hold"/>
                                        <p:tgtEl>
                                          <p:spTgt spid="2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cstate="print"/>
          <a:stretch>
            <a:fillRect/>
          </a:stretch>
        </p:blipFill>
        <p:spPr>
          <a:xfrm>
            <a:off x="-6875" y="2512"/>
            <a:ext cx="7668994" cy="1597688"/>
          </a:xfrm>
          <a:prstGeom prst="rect">
            <a:avLst/>
          </a:prstGeom>
        </p:spPr>
      </p:pic>
      <p:pic>
        <p:nvPicPr>
          <p:cNvPr id="5" name="Picture 4"/>
          <p:cNvPicPr>
            <a:picLocks noChangeAspect="1"/>
          </p:cNvPicPr>
          <p:nvPr/>
        </p:nvPicPr>
        <p:blipFill>
          <a:blip r:embed="rId4" cstate="print"/>
          <a:stretch>
            <a:fillRect/>
          </a:stretch>
        </p:blipFill>
        <p:spPr>
          <a:xfrm>
            <a:off x="7634321" y="3412"/>
            <a:ext cx="1461333" cy="1596007"/>
          </a:xfrm>
          <a:prstGeom prst="rect">
            <a:avLst/>
          </a:prstGeom>
        </p:spPr>
      </p:pic>
      <p:grpSp>
        <p:nvGrpSpPr>
          <p:cNvPr id="6" name="Group 5"/>
          <p:cNvGrpSpPr/>
          <p:nvPr/>
        </p:nvGrpSpPr>
        <p:grpSpPr>
          <a:xfrm>
            <a:off x="0" y="6019800"/>
            <a:ext cx="9144000" cy="838200"/>
            <a:chOff x="0" y="5089818"/>
            <a:chExt cx="9144000" cy="1768182"/>
          </a:xfrm>
        </p:grpSpPr>
        <p:pic>
          <p:nvPicPr>
            <p:cNvPr id="7" name="Picture 6"/>
            <p:cNvPicPr>
              <a:picLocks/>
            </p:cNvPicPr>
            <p:nvPr/>
          </p:nvPicPr>
          <p:blipFill>
            <a:blip r:embed="rId5" cstate="print"/>
            <a:stretch>
              <a:fillRect/>
            </a:stretch>
          </p:blipFill>
          <p:spPr>
            <a:xfrm>
              <a:off x="24064" y="5089818"/>
              <a:ext cx="9098280" cy="1737360"/>
            </a:xfrm>
            <a:prstGeom prst="rect">
              <a:avLst/>
            </a:prstGeom>
          </p:spPr>
        </p:pic>
        <p:sp>
          <p:nvSpPr>
            <p:cNvPr id="8" name="Rectangle 7"/>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p:cNvSpPr/>
          <p:nvPr/>
        </p:nvSpPr>
        <p:spPr>
          <a:xfrm>
            <a:off x="0" y="4419600"/>
            <a:ext cx="4572000" cy="1477328"/>
          </a:xfrm>
          <a:prstGeom prst="rect">
            <a:avLst/>
          </a:prstGeom>
        </p:spPr>
        <p:txBody>
          <a:bodyPr>
            <a:spAutoFit/>
          </a:bodyPr>
          <a:lstStyle/>
          <a:p>
            <a:pPr marL="285750" indent="-285750"/>
            <a:r>
              <a:rPr lang="en-US" dirty="0" smtClean="0"/>
              <a:t>About Asha</a:t>
            </a:r>
          </a:p>
          <a:p>
            <a:pPr marL="285750" indent="-285750"/>
            <a:r>
              <a:rPr lang="en-US" dirty="0" smtClean="0"/>
              <a:t>Success Stories</a:t>
            </a:r>
          </a:p>
          <a:p>
            <a:pPr marL="285750" indent="-285750"/>
            <a:r>
              <a:rPr lang="en-US" dirty="0" smtClean="0"/>
              <a:t>Microsoft Connection</a:t>
            </a:r>
          </a:p>
          <a:p>
            <a:pPr marL="285750" indent="-285750"/>
            <a:r>
              <a:rPr lang="en-US" dirty="0" smtClean="0"/>
              <a:t>Financials</a:t>
            </a:r>
          </a:p>
          <a:p>
            <a:pPr marL="285750" indent="-285750"/>
            <a:r>
              <a:rPr lang="en-US" dirty="0" smtClean="0"/>
              <a:t>How you can help</a:t>
            </a:r>
            <a:endParaRPr lang="en-US" dirty="0"/>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9892" y="6191334"/>
            <a:ext cx="398622" cy="390325"/>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9435" y="6172200"/>
            <a:ext cx="398965" cy="398965"/>
          </a:xfrm>
          <a:prstGeom prst="rect">
            <a:avLst/>
          </a:prstGeom>
        </p:spPr>
      </p:pic>
      <p:sp>
        <p:nvSpPr>
          <p:cNvPr id="17" name="TextBox 16"/>
          <p:cNvSpPr txBox="1"/>
          <p:nvPr/>
        </p:nvSpPr>
        <p:spPr>
          <a:xfrm>
            <a:off x="3837919" y="6248400"/>
            <a:ext cx="2011516" cy="307777"/>
          </a:xfrm>
          <a:prstGeom prst="rect">
            <a:avLst/>
          </a:prstGeom>
          <a:noFill/>
        </p:spPr>
        <p:txBody>
          <a:bodyPr wrap="square" rtlCol="0">
            <a:spAutoFit/>
          </a:bodyPr>
          <a:lstStyle/>
          <a:p>
            <a:r>
              <a:rPr lang="en-US" sz="1400" dirty="0"/>
              <a:t>t</a:t>
            </a:r>
            <a:r>
              <a:rPr lang="en-US" sz="1400" dirty="0" smtClean="0"/>
              <a:t>witter.com/</a:t>
            </a:r>
            <a:r>
              <a:rPr lang="en-US" sz="1400" dirty="0" err="1" smtClean="0"/>
              <a:t>ashaseattle</a:t>
            </a:r>
            <a:endParaRPr lang="en-US" sz="1400" dirty="0"/>
          </a:p>
        </p:txBody>
      </p:sp>
      <p:sp>
        <p:nvSpPr>
          <p:cNvPr id="18" name="TextBox 17"/>
          <p:cNvSpPr txBox="1"/>
          <p:nvPr/>
        </p:nvSpPr>
        <p:spPr>
          <a:xfrm>
            <a:off x="6251533" y="6232609"/>
            <a:ext cx="2113454" cy="307777"/>
          </a:xfrm>
          <a:prstGeom prst="rect">
            <a:avLst/>
          </a:prstGeom>
          <a:noFill/>
        </p:spPr>
        <p:txBody>
          <a:bodyPr wrap="square" rtlCol="0">
            <a:spAutoFit/>
          </a:bodyPr>
          <a:lstStyle/>
          <a:p>
            <a:r>
              <a:rPr lang="en-US" sz="1400" dirty="0" smtClean="0"/>
              <a:t>facebook.com/</a:t>
            </a:r>
            <a:r>
              <a:rPr lang="en-US" sz="1400" dirty="0" err="1" smtClean="0"/>
              <a:t>ashaseattle</a:t>
            </a:r>
            <a:endParaRPr lang="en-US" sz="1400" dirty="0"/>
          </a:p>
        </p:txBody>
      </p:sp>
      <p:sp>
        <p:nvSpPr>
          <p:cNvPr id="20" name="TextBox 19"/>
          <p:cNvSpPr txBox="1"/>
          <p:nvPr/>
        </p:nvSpPr>
        <p:spPr>
          <a:xfrm>
            <a:off x="990600" y="6217793"/>
            <a:ext cx="2113454" cy="307777"/>
          </a:xfrm>
          <a:prstGeom prst="rect">
            <a:avLst/>
          </a:prstGeom>
          <a:noFill/>
        </p:spPr>
        <p:txBody>
          <a:bodyPr wrap="square" rtlCol="0">
            <a:spAutoFit/>
          </a:bodyPr>
          <a:lstStyle/>
          <a:p>
            <a:r>
              <a:rPr lang="en-US" sz="1400" dirty="0" smtClean="0"/>
              <a:t>www.ashanet.org/seattle</a:t>
            </a:r>
            <a:endParaRPr lang="en-US" sz="1400" dirty="0"/>
          </a:p>
        </p:txBody>
      </p:sp>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 y="6139081"/>
            <a:ext cx="457200" cy="465201"/>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1461" y="2644801"/>
            <a:ext cx="5212096" cy="2003399"/>
          </a:xfrm>
          <a:prstGeom prst="rect">
            <a:avLst/>
          </a:prstGeom>
        </p:spPr>
      </p:pic>
      <p:sp>
        <p:nvSpPr>
          <p:cNvPr id="24" name="TextBox 23"/>
          <p:cNvSpPr txBox="1"/>
          <p:nvPr/>
        </p:nvSpPr>
        <p:spPr>
          <a:xfrm>
            <a:off x="914400" y="293583"/>
            <a:ext cx="6324600" cy="1015663"/>
          </a:xfrm>
          <a:prstGeom prst="rect">
            <a:avLst/>
          </a:prstGeom>
          <a:noFill/>
        </p:spPr>
        <p:txBody>
          <a:bodyPr wrap="square" rtlCol="0">
            <a:spAutoFit/>
          </a:bodyPr>
          <a:lstStyle/>
          <a:p>
            <a:r>
              <a:rPr lang="en-US" sz="6000" b="1" dirty="0" smtClean="0">
                <a:solidFill>
                  <a:schemeClr val="bg1"/>
                </a:solidFill>
                <a:latin typeface="Cambria" pitchFamily="18" charset="0"/>
              </a:rPr>
              <a:t>Give 2011</a:t>
            </a:r>
            <a:endParaRPr lang="en-US" sz="6000" b="1" dirty="0">
              <a:solidFill>
                <a:schemeClr val="bg1"/>
              </a:solidFill>
              <a:latin typeface="Cambria" pitchFamily="18" charset="0"/>
            </a:endParaRPr>
          </a:p>
        </p:txBody>
      </p:sp>
    </p:spTree>
    <p:extLst>
      <p:ext uri="{BB962C8B-B14F-4D97-AF65-F5344CB8AC3E}">
        <p14:creationId xmlns:p14="http://schemas.microsoft.com/office/powerpoint/2010/main" val="2548539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87311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Education in India</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01812602"/>
              </p:ext>
            </p:extLst>
          </p:nvPr>
        </p:nvGraphicFramePr>
        <p:xfrm>
          <a:off x="533400" y="1828800"/>
          <a:ext cx="8229600" cy="4525963"/>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4558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Chart 5"/>
          <p:cNvGraphicFramePr/>
          <p:nvPr>
            <p:extLst>
              <p:ext uri="{D42A27DB-BD31-4B8C-83A1-F6EECF244321}">
                <p14:modId xmlns:p14="http://schemas.microsoft.com/office/powerpoint/2010/main" val="3987165880"/>
              </p:ext>
            </p:extLst>
          </p:nvPr>
        </p:nvGraphicFramePr>
        <p:xfrm>
          <a:off x="457200" y="1614392"/>
          <a:ext cx="8077200" cy="501500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6172200" y="6553200"/>
            <a:ext cx="3276600" cy="276999"/>
          </a:xfrm>
          <a:prstGeom prst="rect">
            <a:avLst/>
          </a:prstGeom>
          <a:noFill/>
        </p:spPr>
        <p:txBody>
          <a:bodyPr wrap="square" rtlCol="0">
            <a:spAutoFit/>
          </a:bodyPr>
          <a:lstStyle/>
          <a:p>
            <a:r>
              <a:rPr lang="en-US" sz="1200" dirty="0" smtClean="0"/>
              <a:t>Source: CIA World Fact Book (2005 numbers)</a:t>
            </a:r>
            <a:endParaRPr lang="en-US" sz="1200" dirty="0"/>
          </a:p>
        </p:txBody>
      </p:sp>
    </p:spTree>
    <p:extLst>
      <p:ext uri="{BB962C8B-B14F-4D97-AF65-F5344CB8AC3E}">
        <p14:creationId xmlns:p14="http://schemas.microsoft.com/office/powerpoint/2010/main" val="26012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16" dur="500"/>
                                        <p:tgtEl>
                                          <p:spTgt spid="6">
                                            <p:graphicEl>
                                              <a:chart seriesIdx="-3" categoryIdx="-3" bldStep="gridLegend"/>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21" dur="500"/>
                                        <p:tgtEl>
                                          <p:spTgt spid="6">
                                            <p:graphicEl>
                                              <a:chart seriesIdx="-4" categoryIdx="0"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26" dur="500"/>
                                        <p:tgtEl>
                                          <p:spTgt spid="6">
                                            <p:graphicEl>
                                              <a:chart seriesIdx="-4" categoryIdx="1"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fade">
                                      <p:cBhvr>
                                        <p:cTn id="31" dur="500"/>
                                        <p:tgtEl>
                                          <p:spTgt spid="6">
                                            <p:graphicEl>
                                              <a:chart seriesIdx="-4" categoryIdx="2"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fade">
                                      <p:cBhvr>
                                        <p:cTn id="36" dur="500"/>
                                        <p:tgtEl>
                                          <p:spTgt spid="6">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Graphic spid="6" grpId="0">
        <p:bldSub>
          <a:bldChart bld="category"/>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2" y="0"/>
            <a:ext cx="8827477" cy="680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809301"/>
            <a:ext cx="2611068"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1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 For India</a:t>
            </a:r>
            <a:endParaRPr lang="en-US" dirty="0"/>
          </a:p>
        </p:txBody>
      </p:sp>
      <p:sp>
        <p:nvSpPr>
          <p:cNvPr id="3" name="Content Placeholder 2"/>
          <p:cNvSpPr>
            <a:spLocks noGrp="1"/>
          </p:cNvSpPr>
          <p:nvPr>
            <p:ph idx="1"/>
          </p:nvPr>
        </p:nvSpPr>
        <p:spPr/>
        <p:txBody>
          <a:bodyPr/>
          <a:lstStyle/>
          <a:p>
            <a:r>
              <a:rPr lang="en-US" dirty="0" smtClean="0"/>
              <a:t>MSFT Give Details</a:t>
            </a:r>
          </a:p>
          <a:p>
            <a:pPr lvl="1"/>
            <a:r>
              <a:rPr lang="en-US" dirty="0"/>
              <a:t>Search for -- "</a:t>
            </a:r>
            <a:r>
              <a:rPr lang="en-US" dirty="0" err="1"/>
              <a:t>Akanksha</a:t>
            </a:r>
            <a:r>
              <a:rPr lang="en-US" dirty="0"/>
              <a:t> Fund </a:t>
            </a:r>
            <a:r>
              <a:rPr lang="en-US" dirty="0" smtClean="0"/>
              <a:t>Inc“</a:t>
            </a:r>
            <a:endParaRPr lang="en-US" dirty="0"/>
          </a:p>
          <a:p>
            <a:pPr lvl="1"/>
            <a:r>
              <a:rPr lang="en-US" dirty="0"/>
              <a:t>I</a:t>
            </a:r>
            <a:r>
              <a:rPr lang="en-US" dirty="0" smtClean="0"/>
              <a:t>n </a:t>
            </a:r>
            <a:r>
              <a:rPr lang="en-US" dirty="0"/>
              <a:t>the note add -- "Please earmark the funds towards "Teach For India - </a:t>
            </a:r>
            <a:r>
              <a:rPr lang="en-US" dirty="0" err="1"/>
              <a:t>Milind</a:t>
            </a:r>
            <a:r>
              <a:rPr lang="en-US" dirty="0"/>
              <a:t> </a:t>
            </a:r>
            <a:r>
              <a:rPr lang="en-US" dirty="0" err="1"/>
              <a:t>Nagda's</a:t>
            </a:r>
            <a:r>
              <a:rPr lang="en-US" dirty="0"/>
              <a:t> class"."</a:t>
            </a:r>
            <a:endParaRPr lang="en-US" dirty="0"/>
          </a:p>
        </p:txBody>
      </p:sp>
    </p:spTree>
    <p:extLst>
      <p:ext uri="{BB962C8B-B14F-4D97-AF65-F5344CB8AC3E}">
        <p14:creationId xmlns:p14="http://schemas.microsoft.com/office/powerpoint/2010/main" val="1040710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Asha</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617" y="1780673"/>
            <a:ext cx="2367707" cy="3525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600200"/>
            <a:ext cx="5255927"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1236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Asha</a:t>
            </a:r>
            <a:endParaRPr lang="en-US" dirty="0"/>
          </a:p>
        </p:txBody>
      </p:sp>
      <p:sp>
        <p:nvSpPr>
          <p:cNvPr id="3" name="Content Placeholder 2"/>
          <p:cNvSpPr>
            <a:spLocks noGrp="1"/>
          </p:cNvSpPr>
          <p:nvPr>
            <p:ph idx="1"/>
          </p:nvPr>
        </p:nvSpPr>
        <p:spPr>
          <a:xfrm>
            <a:off x="762000" y="3505200"/>
            <a:ext cx="7848600" cy="3048000"/>
          </a:xfrm>
        </p:spPr>
        <p:txBody>
          <a:bodyPr>
            <a:noAutofit/>
          </a:bodyPr>
          <a:lstStyle/>
          <a:p>
            <a:pPr marL="0" indent="0">
              <a:buNone/>
            </a:pPr>
            <a:r>
              <a:rPr lang="en-US" sz="2000" b="1" dirty="0" smtClean="0"/>
              <a:t>Core Values:</a:t>
            </a:r>
          </a:p>
          <a:p>
            <a:r>
              <a:rPr lang="en-US" sz="2000" dirty="0" smtClean="0"/>
              <a:t>100% volunteer driven</a:t>
            </a:r>
          </a:p>
          <a:p>
            <a:r>
              <a:rPr lang="en-US" sz="2000" dirty="0" smtClean="0"/>
              <a:t>100% of donations goes to projects in India</a:t>
            </a:r>
          </a:p>
          <a:p>
            <a:r>
              <a:rPr lang="en-US" sz="2000" dirty="0" smtClean="0"/>
              <a:t>Non-political and non-religious</a:t>
            </a:r>
          </a:p>
          <a:p>
            <a:r>
              <a:rPr lang="en-US" sz="2000" dirty="0" smtClean="0"/>
              <a:t>Transparent and accountable</a:t>
            </a:r>
          </a:p>
          <a:p>
            <a:r>
              <a:rPr lang="en-US" sz="2000" dirty="0" smtClean="0"/>
              <a:t>Flat democratic organizational structure</a:t>
            </a:r>
          </a:p>
          <a:p>
            <a:endParaRPr lang="en-US" sz="2000" dirty="0" smtClean="0"/>
          </a:p>
          <a:p>
            <a:pPr marL="0" indent="0">
              <a:buNone/>
            </a:pPr>
            <a:endParaRPr lang="en-US" sz="2000"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94" y="1443361"/>
            <a:ext cx="202882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44558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08803" y="1971368"/>
            <a:ext cx="7726394" cy="1015663"/>
          </a:xfrm>
          <a:prstGeom prst="rect">
            <a:avLst/>
          </a:prstGeom>
          <a:noFill/>
        </p:spPr>
        <p:txBody>
          <a:bodyPr wrap="square" rtlCol="0">
            <a:spAutoFit/>
          </a:bodyPr>
          <a:lstStyle/>
          <a:p>
            <a:r>
              <a:rPr lang="en-US" sz="2000" b="1" dirty="0" smtClean="0"/>
              <a:t>Our Mission:</a:t>
            </a:r>
          </a:p>
          <a:p>
            <a:pPr lvl="0"/>
            <a:r>
              <a:rPr lang="en-US" sz="2000" dirty="0">
                <a:latin typeface="Arial" pitchFamily="34" charset="0"/>
                <a:cs typeface="Arial" pitchFamily="34" charset="0"/>
              </a:rPr>
              <a:t>To catalyze socio-economic change in India through the education of underprivileged </a:t>
            </a:r>
            <a:r>
              <a:rPr lang="en-US" sz="2000" dirty="0" smtClean="0">
                <a:latin typeface="Arial" pitchFamily="34" charset="0"/>
                <a:cs typeface="Arial" pitchFamily="34" charset="0"/>
              </a:rPr>
              <a:t>children</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710084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Asha Seattle &amp; Asha Worldwide</a:t>
            </a:r>
            <a:endParaRPr lang="en-US"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94" y="1443361"/>
            <a:ext cx="202882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44558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Diagram 10"/>
          <p:cNvGraphicFramePr/>
          <p:nvPr>
            <p:extLst>
              <p:ext uri="{D42A27DB-BD31-4B8C-83A1-F6EECF244321}">
                <p14:modId xmlns:p14="http://schemas.microsoft.com/office/powerpoint/2010/main" val="2405121171"/>
              </p:ext>
            </p:extLst>
          </p:nvPr>
        </p:nvGraphicFramePr>
        <p:xfrm>
          <a:off x="1066800" y="2133600"/>
          <a:ext cx="7391400" cy="457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10084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do</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94" y="1443361"/>
            <a:ext cx="202882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44558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Diagram 2"/>
          <p:cNvGraphicFramePr/>
          <p:nvPr>
            <p:extLst>
              <p:ext uri="{D42A27DB-BD31-4B8C-83A1-F6EECF244321}">
                <p14:modId xmlns:p14="http://schemas.microsoft.com/office/powerpoint/2010/main" val="2264109113"/>
              </p:ext>
            </p:extLst>
          </p:nvPr>
        </p:nvGraphicFramePr>
        <p:xfrm>
          <a:off x="838200" y="1828800"/>
          <a:ext cx="7467600" cy="4724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22603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 of projects</a:t>
            </a:r>
            <a:endParaRPr lang="en-US"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94" y="1443361"/>
            <a:ext cx="202882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44558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640" y="2286000"/>
            <a:ext cx="7506809"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15889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28600"/>
            <a:ext cx="8229600" cy="1143000"/>
          </a:xfrm>
        </p:spPr>
        <p:txBody>
          <a:bodyPr>
            <a:noAutofit/>
          </a:bodyPr>
          <a:lstStyle/>
          <a:p>
            <a:pPr eaLnBrk="1" hangingPunct="1"/>
            <a:r>
              <a:rPr lang="en-US" sz="4400" dirty="0" smtClean="0"/>
              <a:t>Project spotlight: </a:t>
            </a:r>
            <a:r>
              <a:rPr lang="en-US" sz="4400" dirty="0" err="1" smtClean="0"/>
              <a:t>Bhoomiheen</a:t>
            </a:r>
            <a:r>
              <a:rPr lang="en-US" sz="4400" dirty="0" smtClean="0"/>
              <a:t> Sewa Samiti</a:t>
            </a:r>
          </a:p>
        </p:txBody>
      </p:sp>
      <p:pic>
        <p:nvPicPr>
          <p:cNvPr id="10243" name="Picture 3" descr="C:\Users\srijanc.000\Pictures\Bhoomiheen-March2007\PICT2891.JPG"/>
          <p:cNvPicPr>
            <a:picLocks noChangeAspect="1" noChangeArrowheads="1"/>
          </p:cNvPicPr>
          <p:nvPr/>
        </p:nvPicPr>
        <p:blipFill>
          <a:blip r:embed="rId2"/>
          <a:srcRect/>
          <a:stretch>
            <a:fillRect/>
          </a:stretch>
        </p:blipFill>
        <p:spPr bwMode="auto">
          <a:xfrm>
            <a:off x="609600" y="1676400"/>
            <a:ext cx="3886200" cy="2914650"/>
          </a:xfrm>
          <a:prstGeom prst="rect">
            <a:avLst/>
          </a:prstGeom>
          <a:noFill/>
          <a:ln w="9525">
            <a:noFill/>
            <a:miter lim="800000"/>
            <a:headEnd/>
            <a:tailEnd/>
          </a:ln>
        </p:spPr>
      </p:pic>
      <p:pic>
        <p:nvPicPr>
          <p:cNvPr id="10244" name="Picture 4" descr="C:\Users\srijanc.000\Pictures\Bhoomiheen-March2007\PICT2918.JPG"/>
          <p:cNvPicPr>
            <a:picLocks noChangeAspect="1" noChangeArrowheads="1"/>
          </p:cNvPicPr>
          <p:nvPr/>
        </p:nvPicPr>
        <p:blipFill>
          <a:blip r:embed="rId3"/>
          <a:srcRect/>
          <a:stretch>
            <a:fillRect/>
          </a:stretch>
        </p:blipFill>
        <p:spPr bwMode="auto">
          <a:xfrm>
            <a:off x="4800600" y="3829050"/>
            <a:ext cx="3886200" cy="2914650"/>
          </a:xfrm>
          <a:prstGeom prst="rect">
            <a:avLst/>
          </a:prstGeom>
          <a:noFill/>
          <a:ln w="9525">
            <a:noFill/>
            <a:miter lim="800000"/>
            <a:headEnd/>
            <a:tailEnd/>
          </a:ln>
        </p:spPr>
      </p:pic>
      <p:sp>
        <p:nvSpPr>
          <p:cNvPr id="10245" name="TextBox 10"/>
          <p:cNvSpPr txBox="1">
            <a:spLocks noChangeArrowheads="1"/>
          </p:cNvSpPr>
          <p:nvPr/>
        </p:nvSpPr>
        <p:spPr bwMode="auto">
          <a:xfrm>
            <a:off x="609600" y="4876800"/>
            <a:ext cx="3810000" cy="1477963"/>
          </a:xfrm>
          <a:prstGeom prst="rect">
            <a:avLst/>
          </a:prstGeom>
          <a:noFill/>
          <a:ln w="9525">
            <a:noFill/>
            <a:miter lim="800000"/>
            <a:headEnd/>
            <a:tailEnd/>
          </a:ln>
        </p:spPr>
        <p:txBody>
          <a:bodyPr>
            <a:spAutoFit/>
          </a:bodyPr>
          <a:lstStyle/>
          <a:p>
            <a:r>
              <a:rPr lang="en-US" dirty="0">
                <a:latin typeface="+mn-lt"/>
              </a:rPr>
              <a:t>Primary to middle school</a:t>
            </a:r>
          </a:p>
          <a:p>
            <a:endParaRPr lang="en-US" dirty="0">
              <a:latin typeface="+mn-lt"/>
            </a:endParaRPr>
          </a:p>
          <a:p>
            <a:r>
              <a:rPr lang="en-US" dirty="0">
                <a:latin typeface="+mn-lt"/>
              </a:rPr>
              <a:t>Free health care</a:t>
            </a:r>
          </a:p>
          <a:p>
            <a:endParaRPr lang="en-US" dirty="0">
              <a:latin typeface="+mn-lt"/>
            </a:endParaRPr>
          </a:p>
          <a:p>
            <a:r>
              <a:rPr lang="en-US" dirty="0">
                <a:latin typeface="+mn-lt"/>
              </a:rPr>
              <a:t>Food for the pre-primary kids</a:t>
            </a:r>
          </a:p>
        </p:txBody>
      </p:sp>
      <p:sp>
        <p:nvSpPr>
          <p:cNvPr id="10246" name="TextBox 11"/>
          <p:cNvSpPr txBox="1">
            <a:spLocks noChangeArrowheads="1"/>
          </p:cNvSpPr>
          <p:nvPr/>
        </p:nvSpPr>
        <p:spPr bwMode="auto">
          <a:xfrm>
            <a:off x="4800600" y="1676400"/>
            <a:ext cx="3886200" cy="1754188"/>
          </a:xfrm>
          <a:prstGeom prst="rect">
            <a:avLst/>
          </a:prstGeom>
          <a:noFill/>
          <a:ln w="9525">
            <a:noFill/>
            <a:miter lim="800000"/>
            <a:headEnd/>
            <a:tailEnd/>
          </a:ln>
        </p:spPr>
        <p:txBody>
          <a:bodyPr>
            <a:spAutoFit/>
          </a:bodyPr>
          <a:lstStyle/>
          <a:p>
            <a:r>
              <a:rPr lang="en-US" dirty="0">
                <a:latin typeface="+mn-lt"/>
              </a:rPr>
              <a:t>Set in a very feudal social context</a:t>
            </a:r>
          </a:p>
          <a:p>
            <a:endParaRPr lang="en-US" dirty="0">
              <a:latin typeface="+mn-lt"/>
            </a:endParaRPr>
          </a:p>
          <a:p>
            <a:r>
              <a:rPr lang="en-US" dirty="0">
                <a:latin typeface="+mn-lt"/>
              </a:rPr>
              <a:t>Catering to </a:t>
            </a:r>
            <a:r>
              <a:rPr lang="en-US" dirty="0"/>
              <a:t>D</a:t>
            </a:r>
            <a:r>
              <a:rPr lang="en-US" dirty="0" smtClean="0">
                <a:latin typeface="+mn-lt"/>
              </a:rPr>
              <a:t>alit </a:t>
            </a:r>
            <a:r>
              <a:rPr lang="en-US" dirty="0">
                <a:latin typeface="+mn-lt"/>
              </a:rPr>
              <a:t>landless laborers</a:t>
            </a:r>
          </a:p>
          <a:p>
            <a:endParaRPr lang="en-US" dirty="0">
              <a:latin typeface="+mn-lt"/>
            </a:endParaRPr>
          </a:p>
          <a:p>
            <a:r>
              <a:rPr lang="en-US" dirty="0">
                <a:latin typeface="+mn-lt"/>
              </a:rPr>
              <a:t>19 years of struggle resulted in recent land allocation</a:t>
            </a:r>
          </a:p>
        </p:txBody>
      </p:sp>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445580"/>
            <a:ext cx="9144000" cy="1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2579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2539</TotalTime>
  <Words>1243</Words>
  <Application>Microsoft Office PowerPoint</Application>
  <PresentationFormat>On-screen Show (4:3)</PresentationFormat>
  <Paragraphs>189</Paragraphs>
  <Slides>19</Slides>
  <Notes>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Teach For India</vt:lpstr>
      <vt:lpstr>Asha</vt:lpstr>
      <vt:lpstr>About Asha</vt:lpstr>
      <vt:lpstr>Asha Seattle &amp; Asha Worldwide</vt:lpstr>
      <vt:lpstr>What we do</vt:lpstr>
      <vt:lpstr>Range of projects</vt:lpstr>
      <vt:lpstr>Project spotlight: Bhoomiheen Sewa Samiti</vt:lpstr>
      <vt:lpstr>Project spotlight: Champa Mahila Society</vt:lpstr>
      <vt:lpstr>Project spotlight: AVEHI Abacus</vt:lpstr>
      <vt:lpstr>Project spotlight: Bharathi Trust</vt:lpstr>
      <vt:lpstr>Our Financials</vt:lpstr>
      <vt:lpstr>Asha Seattle in Microsoft</vt:lpstr>
      <vt:lpstr>How YOU can help</vt:lpstr>
      <vt:lpstr>          Thank you!</vt:lpstr>
      <vt:lpstr>PowerPoint Presentation</vt:lpstr>
      <vt:lpstr>Backup</vt:lpstr>
      <vt:lpstr>Public Education in India</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kalpanas</dc:creator>
  <cp:lastModifiedBy>Vaibhav Bhandari</cp:lastModifiedBy>
  <cp:revision>184</cp:revision>
  <dcterms:created xsi:type="dcterms:W3CDTF">2010-08-23T00:31:09Z</dcterms:created>
  <dcterms:modified xsi:type="dcterms:W3CDTF">2011-10-12T19:04:07Z</dcterms:modified>
</cp:coreProperties>
</file>